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Calibri" panose="020F0502020204030204" pitchFamily="34" charset="0"/>
      <p:regular r:id="rId31"/>
      <p:bold r:id="rId32"/>
      <p:italic r:id="rId33"/>
      <p:boldItalic r:id="rId34"/>
    </p:embeddedFont>
    <p:embeddedFont>
      <p:font typeface="Kollektif" panose="020B0604020202020204" charset="0"/>
      <p:regular r:id="rId35"/>
    </p:embeddedFont>
    <p:embeddedFont>
      <p:font typeface="DM Sans" panose="020B0604020202020204" charset="0"/>
      <p:regular r:id="rId36"/>
    </p:embeddedFont>
    <p:embeddedFont>
      <p:font typeface="Inter Ultra-Bold" panose="020B0604020202020204" charset="0"/>
      <p:regular r:id="rId37"/>
    </p:embeddedFont>
    <p:embeddedFont>
      <p:font typeface="HK Grotesk Bold" panose="020B0604020202020204" charset="0"/>
      <p:regular r:id="rId38"/>
    </p:embeddedFont>
    <p:embeddedFont>
      <p:font typeface="Roboto Bold" panose="020B0604020202020204" charset="0"/>
      <p:regular r:id="rId39"/>
    </p:embeddedFont>
    <p:embeddedFont>
      <p:font typeface="Now Bold" panose="020B0604020202020204" charset="0"/>
      <p:regular r:id="rId40"/>
    </p:embeddedFont>
    <p:embeddedFont>
      <p:font typeface="Be Vietnam" panose="020B0604020202020204" charset="0"/>
      <p:regular r:id="rId41"/>
    </p:embeddedFont>
    <p:embeddedFont>
      <p:font typeface="Canva Sans 1" panose="020B0604020202020204" charset="0"/>
      <p:regular r:id="rId42"/>
    </p:embeddedFont>
    <p:embeddedFont>
      <p:font typeface="Be Vietnam Ultra-Bold" panose="020B0604020202020204" charset="0"/>
      <p:regular r:id="rId43"/>
    </p:embeddedFont>
    <p:embeddedFont>
      <p:font typeface="Aileron Bold" panose="020B0604020202020204" charset="0"/>
      <p:regular r:id="rId44"/>
    </p:embeddedFont>
    <p:embeddedFont>
      <p:font typeface="Arial Bold" panose="020B0704020202020204" pitchFamily="34" charset="0"/>
      <p:bold r:id="rId45"/>
    </p:embeddedFont>
    <p:embeddedFont>
      <p:font typeface="IBM Plex Sans Bold" panose="020B0604020202020204" charset="0"/>
      <p:regular r:id="rId46"/>
    </p:embeddedFont>
    <p:embeddedFont>
      <p:font typeface="DM Sans Bold" panose="020B0604020202020204" charset="0"/>
      <p:regular r:id="rId47"/>
    </p:embeddedFont>
    <p:embeddedFont>
      <p:font typeface="Canva Sans 1 Bold" panose="020B0604020202020204" charset="0"/>
      <p:regular r:id="rId48"/>
    </p:embeddedFont>
    <p:embeddedFont>
      <p:font typeface="IBM Plex Sans" panose="020B0604020202020204" charset="0"/>
      <p:regular r:id="rId49"/>
    </p:embeddedFont>
    <p:embeddedFont>
      <p:font typeface="Kollektif Bold" panose="020B060402020202020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9.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9.sv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45.svg"/><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0.sv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36.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66.sv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62.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72.sv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9.svg"/><Relationship Id="rId3" Type="http://schemas.openxmlformats.org/officeDocument/2006/relationships/image" Target="../media/image74.svg"/><Relationship Id="rId7" Type="http://schemas.openxmlformats.org/officeDocument/2006/relationships/image" Target="../media/image76.svg"/><Relationship Id="rId12"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80.svg"/><Relationship Id="rId5" Type="http://schemas.openxmlformats.org/officeDocument/2006/relationships/image" Target="../media/image14.svg"/><Relationship Id="rId10" Type="http://schemas.openxmlformats.org/officeDocument/2006/relationships/image" Target="../media/image50.png"/><Relationship Id="rId4" Type="http://schemas.openxmlformats.org/officeDocument/2006/relationships/image" Target="../media/image8.png"/><Relationship Id="rId9" Type="http://schemas.openxmlformats.org/officeDocument/2006/relationships/image" Target="../media/image78.sv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90.svg"/><Relationship Id="rId3" Type="http://schemas.openxmlformats.org/officeDocument/2006/relationships/image" Target="../media/image14.svg"/><Relationship Id="rId7" Type="http://schemas.openxmlformats.org/officeDocument/2006/relationships/image" Target="../media/image84.svg"/><Relationship Id="rId12"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88.svg"/><Relationship Id="rId5" Type="http://schemas.openxmlformats.org/officeDocument/2006/relationships/image" Target="../media/image82.svg"/><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86.svg"/><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8.png"/><Relationship Id="rId7" Type="http://schemas.openxmlformats.org/officeDocument/2006/relationships/image" Target="../media/image51.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94.svg"/><Relationship Id="rId5" Type="http://schemas.openxmlformats.org/officeDocument/2006/relationships/image" Target="../media/image58.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image" Target="../media/image8.png"/><Relationship Id="rId16"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16.svg"/><Relationship Id="rId1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0.sv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9.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9.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0.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4" name="Freeform 4"/>
          <p:cNvSpPr/>
          <p:nvPr/>
        </p:nvSpPr>
        <p:spPr>
          <a:xfrm>
            <a:off x="0" y="6877"/>
            <a:ext cx="4546656" cy="1473347"/>
          </a:xfrm>
          <a:custGeom>
            <a:avLst/>
            <a:gdLst/>
            <a:ahLst/>
            <a:cxnLst/>
            <a:rect l="l" t="t" r="r" b="b"/>
            <a:pathLst>
              <a:path w="4546656" h="1473347">
                <a:moveTo>
                  <a:pt x="0" y="0"/>
                </a:moveTo>
                <a:lnTo>
                  <a:pt x="4546656" y="0"/>
                </a:lnTo>
                <a:lnTo>
                  <a:pt x="4546656" y="1473347"/>
                </a:lnTo>
                <a:lnTo>
                  <a:pt x="0" y="1473347"/>
                </a:lnTo>
                <a:lnTo>
                  <a:pt x="0" y="0"/>
                </a:lnTo>
                <a:close/>
              </a:path>
            </a:pathLst>
          </a:custGeom>
          <a:blipFill>
            <a:blip r:embed="rId3"/>
            <a:stretch>
              <a:fillRect/>
            </a:stretch>
          </a:blipFill>
        </p:spPr>
      </p:sp>
      <p:sp>
        <p:nvSpPr>
          <p:cNvPr id="5" name="Freeform 5"/>
          <p:cNvSpPr/>
          <p:nvPr/>
        </p:nvSpPr>
        <p:spPr>
          <a:xfrm>
            <a:off x="13634291" y="0"/>
            <a:ext cx="4567877" cy="1480224"/>
          </a:xfrm>
          <a:custGeom>
            <a:avLst/>
            <a:gdLst/>
            <a:ahLst/>
            <a:cxnLst/>
            <a:rect l="l" t="t" r="r" b="b"/>
            <a:pathLst>
              <a:path w="4567877" h="1480224">
                <a:moveTo>
                  <a:pt x="0" y="0"/>
                </a:moveTo>
                <a:lnTo>
                  <a:pt x="4567877" y="0"/>
                </a:lnTo>
                <a:lnTo>
                  <a:pt x="4567877" y="1480224"/>
                </a:lnTo>
                <a:lnTo>
                  <a:pt x="0" y="1480224"/>
                </a:lnTo>
                <a:lnTo>
                  <a:pt x="0" y="0"/>
                </a:lnTo>
                <a:close/>
              </a:path>
            </a:pathLst>
          </a:custGeom>
          <a:blipFill>
            <a:blip r:embed="rId4"/>
            <a:stretch>
              <a:fillRect/>
            </a:stretch>
          </a:blipFill>
        </p:spPr>
      </p:sp>
      <p:sp>
        <p:nvSpPr>
          <p:cNvPr id="6" name="TextBox 6"/>
          <p:cNvSpPr txBox="1"/>
          <p:nvPr/>
        </p:nvSpPr>
        <p:spPr>
          <a:xfrm>
            <a:off x="2698989" y="4092207"/>
            <a:ext cx="12890022" cy="1988087"/>
          </a:xfrm>
          <a:prstGeom prst="rect">
            <a:avLst/>
          </a:prstGeom>
        </p:spPr>
        <p:txBody>
          <a:bodyPr lIns="0" tIns="0" rIns="0" bIns="0" rtlCol="0" anchor="t">
            <a:spAutoFit/>
          </a:bodyPr>
          <a:lstStyle/>
          <a:p>
            <a:pPr algn="ctr">
              <a:lnSpc>
                <a:spcPts val="8009"/>
              </a:lnSpc>
            </a:pPr>
            <a:r>
              <a:rPr lang="en-US" sz="5721">
                <a:solidFill>
                  <a:srgbClr val="FFFFFF"/>
                </a:solidFill>
                <a:latin typeface="Canva Sans 1 Bold"/>
              </a:rPr>
              <a:t>“Амьдрах орчин-Сурах хөгжих-Ажиллах, орлого олох” төсөл</a:t>
            </a:r>
          </a:p>
        </p:txBody>
      </p:sp>
      <p:sp>
        <p:nvSpPr>
          <p:cNvPr id="7" name="TextBox 7"/>
          <p:cNvSpPr txBox="1"/>
          <p:nvPr/>
        </p:nvSpPr>
        <p:spPr>
          <a:xfrm>
            <a:off x="12661997" y="9291785"/>
            <a:ext cx="5738746" cy="887095"/>
          </a:xfrm>
          <a:prstGeom prst="rect">
            <a:avLst/>
          </a:prstGeom>
        </p:spPr>
        <p:txBody>
          <a:bodyPr lIns="0" tIns="0" rIns="0" bIns="0" rtlCol="0" anchor="t">
            <a:spAutoFit/>
          </a:bodyPr>
          <a:lstStyle/>
          <a:p>
            <a:pPr algn="ctr">
              <a:lnSpc>
                <a:spcPts val="7279"/>
              </a:lnSpc>
            </a:pPr>
            <a:r>
              <a:rPr lang="en-US" sz="5199">
                <a:solidFill>
                  <a:srgbClr val="FFFFFF"/>
                </a:solidFill>
                <a:latin typeface="Canva Sans 1 Bold"/>
              </a:rPr>
              <a:t>INCEPTION БАГ</a:t>
            </a:r>
          </a:p>
        </p:txBody>
      </p:sp>
      <p:sp>
        <p:nvSpPr>
          <p:cNvPr id="8" name="TextBox 8"/>
          <p:cNvSpPr txBox="1"/>
          <p:nvPr/>
        </p:nvSpPr>
        <p:spPr>
          <a:xfrm>
            <a:off x="15155031" y="812179"/>
            <a:ext cx="3152019" cy="668044"/>
          </a:xfrm>
          <a:prstGeom prst="rect">
            <a:avLst/>
          </a:prstGeom>
        </p:spPr>
        <p:txBody>
          <a:bodyPr lIns="0" tIns="0" rIns="0" bIns="0" rtlCol="0" anchor="t">
            <a:spAutoFit/>
          </a:bodyPr>
          <a:lstStyle/>
          <a:p>
            <a:pPr>
              <a:lnSpc>
                <a:spcPts val="2589"/>
              </a:lnSpc>
            </a:pPr>
            <a:r>
              <a:rPr lang="en-US" sz="1849">
                <a:solidFill>
                  <a:srgbClr val="182F5A"/>
                </a:solidFill>
                <a:latin typeface="Arial Bold"/>
              </a:rPr>
              <a:t>ТӨРИЙН БҮТЭЭМЖИЙН ҮНДЭСНИЙ ХОРОО</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TextBox 2"/>
          <p:cNvSpPr txBox="1"/>
          <p:nvPr/>
        </p:nvSpPr>
        <p:spPr>
          <a:xfrm>
            <a:off x="2533666" y="5556793"/>
            <a:ext cx="957654" cy="738583"/>
          </a:xfrm>
          <a:prstGeom prst="rect">
            <a:avLst/>
          </a:prstGeom>
        </p:spPr>
        <p:txBody>
          <a:bodyPr lIns="0" tIns="0" rIns="0" bIns="0" rtlCol="0" anchor="t">
            <a:spAutoFit/>
          </a:bodyPr>
          <a:lstStyle/>
          <a:p>
            <a:pPr marL="0" lvl="0" indent="0" algn="ctr">
              <a:lnSpc>
                <a:spcPts val="6013"/>
              </a:lnSpc>
              <a:spcBef>
                <a:spcPct val="0"/>
              </a:spcBef>
            </a:pPr>
            <a:r>
              <a:rPr lang="en-US" sz="4357">
                <a:solidFill>
                  <a:srgbClr val="4BD1FB"/>
                </a:solidFill>
                <a:latin typeface="DM Sans Bold"/>
              </a:rPr>
              <a:t>02</a:t>
            </a:r>
          </a:p>
        </p:txBody>
      </p:sp>
      <p:sp>
        <p:nvSpPr>
          <p:cNvPr id="3" name="TextBox 3"/>
          <p:cNvSpPr txBox="1"/>
          <p:nvPr/>
        </p:nvSpPr>
        <p:spPr>
          <a:xfrm>
            <a:off x="2533666" y="6702799"/>
            <a:ext cx="957654" cy="738583"/>
          </a:xfrm>
          <a:prstGeom prst="rect">
            <a:avLst/>
          </a:prstGeom>
        </p:spPr>
        <p:txBody>
          <a:bodyPr lIns="0" tIns="0" rIns="0" bIns="0" rtlCol="0" anchor="t">
            <a:spAutoFit/>
          </a:bodyPr>
          <a:lstStyle/>
          <a:p>
            <a:pPr marL="0" lvl="0" indent="0" algn="ctr">
              <a:lnSpc>
                <a:spcPts val="6013"/>
              </a:lnSpc>
              <a:spcBef>
                <a:spcPct val="0"/>
              </a:spcBef>
            </a:pPr>
            <a:r>
              <a:rPr lang="en-US" sz="4357">
                <a:solidFill>
                  <a:srgbClr val="4BD1FB"/>
                </a:solidFill>
                <a:latin typeface="DM Sans Bold"/>
              </a:rPr>
              <a:t>03</a:t>
            </a:r>
          </a:p>
        </p:txBody>
      </p:sp>
      <p:sp>
        <p:nvSpPr>
          <p:cNvPr id="4" name="AutoShape 4"/>
          <p:cNvSpPr/>
          <p:nvPr/>
        </p:nvSpPr>
        <p:spPr>
          <a:xfrm flipH="1" flipV="1">
            <a:off x="2750911" y="5632993"/>
            <a:ext cx="586120" cy="0"/>
          </a:xfrm>
          <a:prstGeom prst="line">
            <a:avLst/>
          </a:prstGeom>
          <a:ln w="47625" cap="flat">
            <a:solidFill>
              <a:srgbClr val="4BD1FB"/>
            </a:solidFill>
            <a:prstDash val="solid"/>
            <a:headEnd type="none" w="sm" len="sm"/>
            <a:tailEnd type="none" w="sm" len="sm"/>
          </a:ln>
        </p:spPr>
      </p:sp>
      <p:sp>
        <p:nvSpPr>
          <p:cNvPr id="5" name="AutoShape 5"/>
          <p:cNvSpPr/>
          <p:nvPr/>
        </p:nvSpPr>
        <p:spPr>
          <a:xfrm flipH="1" flipV="1">
            <a:off x="2750911" y="6755186"/>
            <a:ext cx="586120" cy="0"/>
          </a:xfrm>
          <a:prstGeom prst="line">
            <a:avLst/>
          </a:prstGeom>
          <a:ln w="47625" cap="flat">
            <a:solidFill>
              <a:srgbClr val="4BD1FB"/>
            </a:solidFill>
            <a:prstDash val="solid"/>
            <a:headEnd type="none" w="sm" len="sm"/>
            <a:tailEnd type="none" w="sm" len="sm"/>
          </a:ln>
        </p:spPr>
      </p:sp>
      <p:sp>
        <p:nvSpPr>
          <p:cNvPr id="6" name="AutoShape 6"/>
          <p:cNvSpPr/>
          <p:nvPr/>
        </p:nvSpPr>
        <p:spPr>
          <a:xfrm flipH="1" flipV="1">
            <a:off x="2750911" y="7903606"/>
            <a:ext cx="586120" cy="0"/>
          </a:xfrm>
          <a:prstGeom prst="line">
            <a:avLst/>
          </a:prstGeom>
          <a:ln w="47625" cap="flat">
            <a:solidFill>
              <a:srgbClr val="4BD1FB"/>
            </a:solidFill>
            <a:prstDash val="solid"/>
            <a:headEnd type="none" w="sm" len="sm"/>
            <a:tailEnd type="none" w="sm" len="sm"/>
          </a:ln>
        </p:spPr>
      </p:sp>
      <p:sp>
        <p:nvSpPr>
          <p:cNvPr id="7" name="AutoShape 7"/>
          <p:cNvSpPr/>
          <p:nvPr/>
        </p:nvSpPr>
        <p:spPr>
          <a:xfrm flipH="1" flipV="1">
            <a:off x="2750911" y="8927109"/>
            <a:ext cx="586120" cy="0"/>
          </a:xfrm>
          <a:prstGeom prst="line">
            <a:avLst/>
          </a:prstGeom>
          <a:ln w="47625" cap="flat">
            <a:solidFill>
              <a:srgbClr val="4BD1FB"/>
            </a:solidFill>
            <a:prstDash val="solid"/>
            <a:headEnd type="none" w="sm" len="sm"/>
            <a:tailEnd type="none" w="sm" len="sm"/>
          </a:ln>
        </p:spPr>
      </p:sp>
      <p:sp>
        <p:nvSpPr>
          <p:cNvPr id="8" name="TextBox 8"/>
          <p:cNvSpPr txBox="1"/>
          <p:nvPr/>
        </p:nvSpPr>
        <p:spPr>
          <a:xfrm>
            <a:off x="2533666" y="2631905"/>
            <a:ext cx="7239939" cy="969962"/>
          </a:xfrm>
          <a:prstGeom prst="rect">
            <a:avLst/>
          </a:prstGeom>
        </p:spPr>
        <p:txBody>
          <a:bodyPr lIns="0" tIns="0" rIns="0" bIns="0" rtlCol="0" anchor="t">
            <a:spAutoFit/>
          </a:bodyPr>
          <a:lstStyle/>
          <a:p>
            <a:pPr marL="0" lvl="0" indent="0">
              <a:lnSpc>
                <a:spcPts val="7522"/>
              </a:lnSpc>
              <a:spcBef>
                <a:spcPct val="0"/>
              </a:spcBef>
            </a:pPr>
            <a:r>
              <a:rPr lang="en-US" sz="6268">
                <a:solidFill>
                  <a:srgbClr val="FFFFFF"/>
                </a:solidFill>
                <a:latin typeface="Now Bold"/>
              </a:rPr>
              <a:t>СУРАХ-ХӨГЖИХ</a:t>
            </a:r>
          </a:p>
        </p:txBody>
      </p:sp>
      <p:sp>
        <p:nvSpPr>
          <p:cNvPr id="9" name="TextBox 9"/>
          <p:cNvSpPr txBox="1"/>
          <p:nvPr/>
        </p:nvSpPr>
        <p:spPr>
          <a:xfrm>
            <a:off x="2533666" y="4408373"/>
            <a:ext cx="957654" cy="738583"/>
          </a:xfrm>
          <a:prstGeom prst="rect">
            <a:avLst/>
          </a:prstGeom>
        </p:spPr>
        <p:txBody>
          <a:bodyPr lIns="0" tIns="0" rIns="0" bIns="0" rtlCol="0" anchor="t">
            <a:spAutoFit/>
          </a:bodyPr>
          <a:lstStyle/>
          <a:p>
            <a:pPr marL="0" lvl="0" indent="0" algn="ctr">
              <a:lnSpc>
                <a:spcPts val="6013"/>
              </a:lnSpc>
              <a:spcBef>
                <a:spcPct val="0"/>
              </a:spcBef>
            </a:pPr>
            <a:r>
              <a:rPr lang="en-US" sz="4357">
                <a:solidFill>
                  <a:srgbClr val="4BD1FB"/>
                </a:solidFill>
                <a:latin typeface="DM Sans Bold"/>
              </a:rPr>
              <a:t>01</a:t>
            </a:r>
          </a:p>
        </p:txBody>
      </p:sp>
      <p:sp>
        <p:nvSpPr>
          <p:cNvPr id="10" name="TextBox 10"/>
          <p:cNvSpPr txBox="1"/>
          <p:nvPr/>
        </p:nvSpPr>
        <p:spPr>
          <a:xfrm>
            <a:off x="2596623" y="2693483"/>
            <a:ext cx="8678831" cy="428166"/>
          </a:xfrm>
          <a:prstGeom prst="rect">
            <a:avLst/>
          </a:prstGeom>
        </p:spPr>
        <p:txBody>
          <a:bodyPr lIns="0" tIns="0" rIns="0" bIns="0" rtlCol="0" anchor="t">
            <a:spAutoFit/>
          </a:bodyPr>
          <a:lstStyle/>
          <a:p>
            <a:pPr marL="0" lvl="0" indent="0" algn="l">
              <a:lnSpc>
                <a:spcPts val="3471"/>
              </a:lnSpc>
              <a:spcBef>
                <a:spcPct val="0"/>
              </a:spcBef>
            </a:pPr>
            <a:endParaRPr/>
          </a:p>
        </p:txBody>
      </p:sp>
      <p:sp>
        <p:nvSpPr>
          <p:cNvPr id="11" name="TextBox 11"/>
          <p:cNvSpPr txBox="1"/>
          <p:nvPr/>
        </p:nvSpPr>
        <p:spPr>
          <a:xfrm>
            <a:off x="3491320" y="4470861"/>
            <a:ext cx="6345242" cy="847725"/>
          </a:xfrm>
          <a:prstGeom prst="rect">
            <a:avLst/>
          </a:prstGeom>
        </p:spPr>
        <p:txBody>
          <a:bodyPr lIns="0" tIns="0" rIns="0" bIns="0" rtlCol="0" anchor="t">
            <a:spAutoFit/>
          </a:bodyPr>
          <a:lstStyle/>
          <a:p>
            <a:pPr marL="0" lvl="0" indent="0" algn="l">
              <a:lnSpc>
                <a:spcPts val="3449"/>
              </a:lnSpc>
              <a:spcBef>
                <a:spcPct val="0"/>
              </a:spcBef>
            </a:pPr>
            <a:r>
              <a:rPr lang="en-US" sz="2499">
                <a:solidFill>
                  <a:srgbClr val="FFFFFF"/>
                </a:solidFill>
                <a:latin typeface="DM Sans"/>
              </a:rPr>
              <a:t>“Бие даан суралцах” өрөөнд хүрэлцээгүй ширээ сандал</a:t>
            </a:r>
          </a:p>
        </p:txBody>
      </p:sp>
      <p:sp>
        <p:nvSpPr>
          <p:cNvPr id="12" name="TextBox 12"/>
          <p:cNvSpPr txBox="1"/>
          <p:nvPr/>
        </p:nvSpPr>
        <p:spPr>
          <a:xfrm>
            <a:off x="3491320" y="5780202"/>
            <a:ext cx="6345242" cy="419100"/>
          </a:xfrm>
          <a:prstGeom prst="rect">
            <a:avLst/>
          </a:prstGeom>
        </p:spPr>
        <p:txBody>
          <a:bodyPr lIns="0" tIns="0" rIns="0" bIns="0" rtlCol="0" anchor="t">
            <a:spAutoFit/>
          </a:bodyPr>
          <a:lstStyle/>
          <a:p>
            <a:pPr marL="0" lvl="0" indent="0" algn="l">
              <a:lnSpc>
                <a:spcPts val="3449"/>
              </a:lnSpc>
              <a:spcBef>
                <a:spcPct val="0"/>
              </a:spcBef>
            </a:pPr>
            <a:r>
              <a:rPr lang="en-US" sz="2499">
                <a:solidFill>
                  <a:srgbClr val="FFFFFF"/>
                </a:solidFill>
                <a:latin typeface="DM Sans"/>
              </a:rPr>
              <a:t>Интернет сүлжээ</a:t>
            </a:r>
          </a:p>
        </p:txBody>
      </p:sp>
      <p:sp>
        <p:nvSpPr>
          <p:cNvPr id="13" name="TextBox 13"/>
          <p:cNvSpPr txBox="1"/>
          <p:nvPr/>
        </p:nvSpPr>
        <p:spPr>
          <a:xfrm>
            <a:off x="3491320" y="6934424"/>
            <a:ext cx="6345242" cy="419100"/>
          </a:xfrm>
          <a:prstGeom prst="rect">
            <a:avLst/>
          </a:prstGeom>
        </p:spPr>
        <p:txBody>
          <a:bodyPr lIns="0" tIns="0" rIns="0" bIns="0" rtlCol="0" anchor="t">
            <a:spAutoFit/>
          </a:bodyPr>
          <a:lstStyle/>
          <a:p>
            <a:pPr marL="0" lvl="0" indent="0" algn="l">
              <a:lnSpc>
                <a:spcPts val="3449"/>
              </a:lnSpc>
              <a:spcBef>
                <a:spcPct val="0"/>
              </a:spcBef>
            </a:pPr>
            <a:r>
              <a:rPr lang="en-US" sz="2499">
                <a:solidFill>
                  <a:srgbClr val="FFFFFF"/>
                </a:solidFill>
                <a:latin typeface="DM Sans"/>
              </a:rPr>
              <a:t>Разетика хүртээмжгүй байдал</a:t>
            </a:r>
          </a:p>
        </p:txBody>
      </p:sp>
      <p:sp>
        <p:nvSpPr>
          <p:cNvPr id="14" name="TextBox 14"/>
          <p:cNvSpPr txBox="1"/>
          <p:nvPr/>
        </p:nvSpPr>
        <p:spPr>
          <a:xfrm>
            <a:off x="3491320" y="8025247"/>
            <a:ext cx="6345242" cy="419100"/>
          </a:xfrm>
          <a:prstGeom prst="rect">
            <a:avLst/>
          </a:prstGeom>
        </p:spPr>
        <p:txBody>
          <a:bodyPr lIns="0" tIns="0" rIns="0" bIns="0" rtlCol="0" anchor="t">
            <a:spAutoFit/>
          </a:bodyPr>
          <a:lstStyle/>
          <a:p>
            <a:pPr marL="0" lvl="0" indent="0" algn="l">
              <a:lnSpc>
                <a:spcPts val="3449"/>
              </a:lnSpc>
              <a:spcBef>
                <a:spcPct val="0"/>
              </a:spcBef>
            </a:pPr>
            <a:r>
              <a:rPr lang="en-US" sz="2499">
                <a:solidFill>
                  <a:srgbClr val="FFFFFF"/>
                </a:solidFill>
                <a:latin typeface="DM Sans"/>
              </a:rPr>
              <a:t>Хөшиг </a:t>
            </a:r>
          </a:p>
        </p:txBody>
      </p:sp>
      <p:sp>
        <p:nvSpPr>
          <p:cNvPr id="15" name="TextBox 15"/>
          <p:cNvSpPr txBox="1"/>
          <p:nvPr/>
        </p:nvSpPr>
        <p:spPr>
          <a:xfrm>
            <a:off x="2533666" y="8850909"/>
            <a:ext cx="957654" cy="738583"/>
          </a:xfrm>
          <a:prstGeom prst="rect">
            <a:avLst/>
          </a:prstGeom>
        </p:spPr>
        <p:txBody>
          <a:bodyPr lIns="0" tIns="0" rIns="0" bIns="0" rtlCol="0" anchor="t">
            <a:spAutoFit/>
          </a:bodyPr>
          <a:lstStyle/>
          <a:p>
            <a:pPr marL="0" lvl="0" indent="0" algn="ctr">
              <a:lnSpc>
                <a:spcPts val="6013"/>
              </a:lnSpc>
              <a:spcBef>
                <a:spcPct val="0"/>
              </a:spcBef>
            </a:pPr>
            <a:r>
              <a:rPr lang="en-US" sz="4357">
                <a:solidFill>
                  <a:srgbClr val="4BD1FB"/>
                </a:solidFill>
                <a:latin typeface="DM Sans Bold"/>
              </a:rPr>
              <a:t>05</a:t>
            </a:r>
          </a:p>
        </p:txBody>
      </p:sp>
      <p:sp>
        <p:nvSpPr>
          <p:cNvPr id="16" name="TextBox 16"/>
          <p:cNvSpPr txBox="1"/>
          <p:nvPr/>
        </p:nvSpPr>
        <p:spPr>
          <a:xfrm>
            <a:off x="3491320" y="9023399"/>
            <a:ext cx="2984128" cy="422176"/>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DM Sans"/>
              </a:rPr>
              <a:t>Суурин комьпютер</a:t>
            </a:r>
          </a:p>
        </p:txBody>
      </p:sp>
      <p:sp>
        <p:nvSpPr>
          <p:cNvPr id="17" name="Freeform 17"/>
          <p:cNvSpPr/>
          <p:nvPr/>
        </p:nvSpPr>
        <p:spPr>
          <a:xfrm>
            <a:off x="6074861" y="1280037"/>
            <a:ext cx="14238401" cy="12322689"/>
          </a:xfrm>
          <a:custGeom>
            <a:avLst/>
            <a:gdLst/>
            <a:ahLst/>
            <a:cxnLst/>
            <a:rect l="l" t="t" r="r" b="b"/>
            <a:pathLst>
              <a:path w="14238401" h="12322689">
                <a:moveTo>
                  <a:pt x="0" y="0"/>
                </a:moveTo>
                <a:lnTo>
                  <a:pt x="14238401" y="0"/>
                </a:lnTo>
                <a:lnTo>
                  <a:pt x="14238401" y="12322689"/>
                </a:lnTo>
                <a:lnTo>
                  <a:pt x="0" y="123226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8" name="Freeform 18"/>
          <p:cNvSpPr/>
          <p:nvPr/>
        </p:nvSpPr>
        <p:spPr>
          <a:xfrm>
            <a:off x="12321129" y="8589801"/>
            <a:ext cx="1396396" cy="1505918"/>
          </a:xfrm>
          <a:custGeom>
            <a:avLst/>
            <a:gdLst/>
            <a:ahLst/>
            <a:cxnLst/>
            <a:rect l="l" t="t" r="r" b="b"/>
            <a:pathLst>
              <a:path w="1396396" h="1505918">
                <a:moveTo>
                  <a:pt x="0" y="0"/>
                </a:moveTo>
                <a:lnTo>
                  <a:pt x="1396396" y="0"/>
                </a:lnTo>
                <a:lnTo>
                  <a:pt x="1396396" y="1505918"/>
                </a:lnTo>
                <a:lnTo>
                  <a:pt x="0" y="150591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Freeform 19"/>
          <p:cNvSpPr/>
          <p:nvPr/>
        </p:nvSpPr>
        <p:spPr>
          <a:xfrm>
            <a:off x="12312364" y="3373897"/>
            <a:ext cx="1405162" cy="1110078"/>
          </a:xfrm>
          <a:custGeom>
            <a:avLst/>
            <a:gdLst/>
            <a:ahLst/>
            <a:cxnLst/>
            <a:rect l="l" t="t" r="r" b="b"/>
            <a:pathLst>
              <a:path w="1405162" h="1110078">
                <a:moveTo>
                  <a:pt x="0" y="0"/>
                </a:moveTo>
                <a:lnTo>
                  <a:pt x="1405161" y="0"/>
                </a:lnTo>
                <a:lnTo>
                  <a:pt x="1405161" y="1110078"/>
                </a:lnTo>
                <a:lnTo>
                  <a:pt x="0" y="11100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0" name="Freeform 20"/>
          <p:cNvSpPr/>
          <p:nvPr/>
        </p:nvSpPr>
        <p:spPr>
          <a:xfrm>
            <a:off x="12321129" y="6891543"/>
            <a:ext cx="1414862" cy="1181329"/>
          </a:xfrm>
          <a:custGeom>
            <a:avLst/>
            <a:gdLst/>
            <a:ahLst/>
            <a:cxnLst/>
            <a:rect l="l" t="t" r="r" b="b"/>
            <a:pathLst>
              <a:path w="1414862" h="1181329">
                <a:moveTo>
                  <a:pt x="0" y="0"/>
                </a:moveTo>
                <a:lnTo>
                  <a:pt x="1414862" y="0"/>
                </a:lnTo>
                <a:lnTo>
                  <a:pt x="1414862" y="1181329"/>
                </a:lnTo>
                <a:lnTo>
                  <a:pt x="0" y="118132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1" name="Freeform 21"/>
          <p:cNvSpPr/>
          <p:nvPr/>
        </p:nvSpPr>
        <p:spPr>
          <a:xfrm>
            <a:off x="12460888" y="4998325"/>
            <a:ext cx="1116879" cy="1374730"/>
          </a:xfrm>
          <a:custGeom>
            <a:avLst/>
            <a:gdLst/>
            <a:ahLst/>
            <a:cxnLst/>
            <a:rect l="l" t="t" r="r" b="b"/>
            <a:pathLst>
              <a:path w="1116879" h="1374730">
                <a:moveTo>
                  <a:pt x="0" y="0"/>
                </a:moveTo>
                <a:lnTo>
                  <a:pt x="1116878" y="0"/>
                </a:lnTo>
                <a:lnTo>
                  <a:pt x="1116878" y="1374729"/>
                </a:lnTo>
                <a:lnTo>
                  <a:pt x="0" y="13747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2" name="Freeform 22"/>
          <p:cNvSpPr/>
          <p:nvPr/>
        </p:nvSpPr>
        <p:spPr>
          <a:xfrm>
            <a:off x="12782856" y="1721300"/>
            <a:ext cx="934669" cy="1019807"/>
          </a:xfrm>
          <a:custGeom>
            <a:avLst/>
            <a:gdLst/>
            <a:ahLst/>
            <a:cxnLst/>
            <a:rect l="l" t="t" r="r" b="b"/>
            <a:pathLst>
              <a:path w="934669" h="1019807">
                <a:moveTo>
                  <a:pt x="0" y="0"/>
                </a:moveTo>
                <a:lnTo>
                  <a:pt x="934669" y="0"/>
                </a:lnTo>
                <a:lnTo>
                  <a:pt x="934669" y="1019808"/>
                </a:lnTo>
                <a:lnTo>
                  <a:pt x="0" y="101980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3" name="TextBox 23"/>
          <p:cNvSpPr txBox="1"/>
          <p:nvPr/>
        </p:nvSpPr>
        <p:spPr>
          <a:xfrm>
            <a:off x="2533666" y="7851218"/>
            <a:ext cx="957654" cy="738583"/>
          </a:xfrm>
          <a:prstGeom prst="rect">
            <a:avLst/>
          </a:prstGeom>
        </p:spPr>
        <p:txBody>
          <a:bodyPr lIns="0" tIns="0" rIns="0" bIns="0" rtlCol="0" anchor="t">
            <a:spAutoFit/>
          </a:bodyPr>
          <a:lstStyle/>
          <a:p>
            <a:pPr marL="0" lvl="0" indent="0" algn="ctr">
              <a:lnSpc>
                <a:spcPts val="6013"/>
              </a:lnSpc>
              <a:spcBef>
                <a:spcPct val="0"/>
              </a:spcBef>
            </a:pPr>
            <a:r>
              <a:rPr lang="en-US" sz="4357">
                <a:solidFill>
                  <a:srgbClr val="4BD1FB"/>
                </a:solidFill>
                <a:latin typeface="DM Sans Bold"/>
              </a:rPr>
              <a:t>04</a:t>
            </a:r>
          </a:p>
        </p:txBody>
      </p:sp>
      <p:grpSp>
        <p:nvGrpSpPr>
          <p:cNvPr id="24" name="Group 24"/>
          <p:cNvGrpSpPr/>
          <p:nvPr/>
        </p:nvGrpSpPr>
        <p:grpSpPr>
          <a:xfrm>
            <a:off x="581540" y="539337"/>
            <a:ext cx="3903162" cy="489363"/>
            <a:chOff x="0" y="0"/>
            <a:chExt cx="5204217" cy="652485"/>
          </a:xfrm>
        </p:grpSpPr>
        <p:sp>
          <p:nvSpPr>
            <p:cNvPr id="25" name="TextBox 25"/>
            <p:cNvSpPr txBox="1"/>
            <p:nvPr/>
          </p:nvSpPr>
          <p:spPr>
            <a:xfrm>
              <a:off x="877820" y="65000"/>
              <a:ext cx="4326396" cy="484253"/>
            </a:xfrm>
            <a:prstGeom prst="rect">
              <a:avLst/>
            </a:prstGeom>
          </p:spPr>
          <p:txBody>
            <a:bodyPr lIns="0" tIns="0" rIns="0" bIns="0" rtlCol="0" anchor="t">
              <a:spAutoFit/>
            </a:bodyPr>
            <a:lstStyle/>
            <a:p>
              <a:pPr>
                <a:lnSpc>
                  <a:spcPts val="3081"/>
                </a:lnSpc>
                <a:spcBef>
                  <a:spcPct val="0"/>
                </a:spcBef>
              </a:pPr>
              <a:r>
                <a:rPr lang="en-US" sz="2201">
                  <a:solidFill>
                    <a:srgbClr val="F8F8F8"/>
                  </a:solidFill>
                  <a:latin typeface="IBM Plex Sans Bold"/>
                </a:rPr>
                <a:t>INCEPTION</a:t>
              </a:r>
            </a:p>
          </p:txBody>
        </p:sp>
        <p:sp>
          <p:nvSpPr>
            <p:cNvPr id="26" name="Freeform 26"/>
            <p:cNvSpPr/>
            <p:nvPr/>
          </p:nvSpPr>
          <p:spPr>
            <a:xfrm>
              <a:off x="0" y="0"/>
              <a:ext cx="633503" cy="652485"/>
            </a:xfrm>
            <a:custGeom>
              <a:avLst/>
              <a:gdLst/>
              <a:ahLst/>
              <a:cxnLst/>
              <a:rect l="l" t="t" r="r" b="b"/>
              <a:pathLst>
                <a:path w="633503" h="652485">
                  <a:moveTo>
                    <a:pt x="0" y="0"/>
                  </a:moveTo>
                  <a:lnTo>
                    <a:pt x="633503" y="0"/>
                  </a:lnTo>
                  <a:lnTo>
                    <a:pt x="633503" y="652485"/>
                  </a:lnTo>
                  <a:lnTo>
                    <a:pt x="0" y="65248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Freeform 2"/>
          <p:cNvSpPr/>
          <p:nvPr/>
        </p:nvSpPr>
        <p:spPr>
          <a:xfrm rot="3297575">
            <a:off x="-3546309" y="7691620"/>
            <a:ext cx="7092618" cy="4797189"/>
          </a:xfrm>
          <a:custGeom>
            <a:avLst/>
            <a:gdLst/>
            <a:ahLst/>
            <a:cxnLst/>
            <a:rect l="l" t="t" r="r" b="b"/>
            <a:pathLst>
              <a:path w="7092618" h="4797189">
                <a:moveTo>
                  <a:pt x="0" y="0"/>
                </a:moveTo>
                <a:lnTo>
                  <a:pt x="7092618" y="0"/>
                </a:lnTo>
                <a:lnTo>
                  <a:pt x="7092618" y="4797189"/>
                </a:lnTo>
                <a:lnTo>
                  <a:pt x="0" y="47971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201070">
            <a:off x="14426225" y="-191613"/>
            <a:ext cx="7092618" cy="4797189"/>
          </a:xfrm>
          <a:custGeom>
            <a:avLst/>
            <a:gdLst/>
            <a:ahLst/>
            <a:cxnLst/>
            <a:rect l="l" t="t" r="r" b="b"/>
            <a:pathLst>
              <a:path w="7092618" h="4797189">
                <a:moveTo>
                  <a:pt x="0" y="0"/>
                </a:moveTo>
                <a:lnTo>
                  <a:pt x="7092618" y="0"/>
                </a:lnTo>
                <a:lnTo>
                  <a:pt x="7092618" y="4797189"/>
                </a:lnTo>
                <a:lnTo>
                  <a:pt x="0" y="47971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6131856" y="2972997"/>
            <a:ext cx="5331906" cy="4398615"/>
          </a:xfrm>
          <a:custGeom>
            <a:avLst/>
            <a:gdLst/>
            <a:ahLst/>
            <a:cxnLst/>
            <a:rect l="l" t="t" r="r" b="b"/>
            <a:pathLst>
              <a:path w="5331906" h="4398615">
                <a:moveTo>
                  <a:pt x="0" y="0"/>
                </a:moveTo>
                <a:lnTo>
                  <a:pt x="5331906" y="0"/>
                </a:lnTo>
                <a:lnTo>
                  <a:pt x="5331906" y="4398615"/>
                </a:lnTo>
                <a:lnTo>
                  <a:pt x="0" y="4398615"/>
                </a:lnTo>
                <a:lnTo>
                  <a:pt x="0" y="0"/>
                </a:lnTo>
                <a:close/>
              </a:path>
            </a:pathLst>
          </a:custGeom>
          <a:blipFill>
            <a:blip r:embed="rId4"/>
            <a:stretch>
              <a:fillRect l="-6776" r="-17312"/>
            </a:stretch>
          </a:blipFill>
        </p:spPr>
      </p:sp>
      <p:sp>
        <p:nvSpPr>
          <p:cNvPr id="5" name="Freeform 5"/>
          <p:cNvSpPr/>
          <p:nvPr/>
        </p:nvSpPr>
        <p:spPr>
          <a:xfrm>
            <a:off x="402884" y="2972997"/>
            <a:ext cx="5382782" cy="4398615"/>
          </a:xfrm>
          <a:custGeom>
            <a:avLst/>
            <a:gdLst/>
            <a:ahLst/>
            <a:cxnLst/>
            <a:rect l="l" t="t" r="r" b="b"/>
            <a:pathLst>
              <a:path w="5382782" h="4398615">
                <a:moveTo>
                  <a:pt x="0" y="0"/>
                </a:moveTo>
                <a:lnTo>
                  <a:pt x="5382781" y="0"/>
                </a:lnTo>
                <a:lnTo>
                  <a:pt x="5382781" y="4398615"/>
                </a:lnTo>
                <a:lnTo>
                  <a:pt x="0" y="4398615"/>
                </a:lnTo>
                <a:lnTo>
                  <a:pt x="0" y="0"/>
                </a:lnTo>
                <a:close/>
              </a:path>
            </a:pathLst>
          </a:custGeom>
          <a:blipFill>
            <a:blip r:embed="rId5"/>
            <a:stretch>
              <a:fillRect r="-7590"/>
            </a:stretch>
          </a:blipFill>
        </p:spPr>
      </p:sp>
      <p:sp>
        <p:nvSpPr>
          <p:cNvPr id="6" name="Freeform 6"/>
          <p:cNvSpPr/>
          <p:nvPr/>
        </p:nvSpPr>
        <p:spPr>
          <a:xfrm>
            <a:off x="11809953" y="2915388"/>
            <a:ext cx="6162581" cy="4456224"/>
          </a:xfrm>
          <a:custGeom>
            <a:avLst/>
            <a:gdLst/>
            <a:ahLst/>
            <a:cxnLst/>
            <a:rect l="l" t="t" r="r" b="b"/>
            <a:pathLst>
              <a:path w="6162581" h="4456224">
                <a:moveTo>
                  <a:pt x="0" y="0"/>
                </a:moveTo>
                <a:lnTo>
                  <a:pt x="6162581" y="0"/>
                </a:lnTo>
                <a:lnTo>
                  <a:pt x="6162581" y="4456224"/>
                </a:lnTo>
                <a:lnTo>
                  <a:pt x="0" y="4456224"/>
                </a:lnTo>
                <a:lnTo>
                  <a:pt x="0" y="0"/>
                </a:lnTo>
                <a:close/>
              </a:path>
            </a:pathLst>
          </a:custGeom>
          <a:blipFill>
            <a:blip r:embed="rId6"/>
            <a:stretch>
              <a:fillRect l="-26318" t="-8235" r="-28021" b="-11198"/>
            </a:stretch>
          </a:blipFill>
        </p:spPr>
      </p:sp>
      <p:sp>
        <p:nvSpPr>
          <p:cNvPr id="7" name="TextBox 7"/>
          <p:cNvSpPr txBox="1"/>
          <p:nvPr/>
        </p:nvSpPr>
        <p:spPr>
          <a:xfrm>
            <a:off x="6609258" y="159697"/>
            <a:ext cx="5069483" cy="1566556"/>
          </a:xfrm>
          <a:prstGeom prst="rect">
            <a:avLst/>
          </a:prstGeom>
        </p:spPr>
        <p:txBody>
          <a:bodyPr lIns="0" tIns="0" rIns="0" bIns="0" rtlCol="0" anchor="t">
            <a:spAutoFit/>
          </a:bodyPr>
          <a:lstStyle/>
          <a:p>
            <a:pPr algn="ctr">
              <a:lnSpc>
                <a:spcPts val="12879"/>
              </a:lnSpc>
            </a:pPr>
            <a:r>
              <a:rPr lang="en-US" sz="9199">
                <a:solidFill>
                  <a:srgbClr val="FFFFFF"/>
                </a:solidFill>
                <a:latin typeface="Canva Sans 1 Bold"/>
              </a:rPr>
              <a:t>Шийдэл</a:t>
            </a:r>
          </a:p>
        </p:txBody>
      </p:sp>
      <p:sp>
        <p:nvSpPr>
          <p:cNvPr id="8" name="TextBox 8"/>
          <p:cNvSpPr txBox="1"/>
          <p:nvPr/>
        </p:nvSpPr>
        <p:spPr>
          <a:xfrm>
            <a:off x="2177340" y="8210551"/>
            <a:ext cx="14264634" cy="1047749"/>
          </a:xfrm>
          <a:prstGeom prst="rect">
            <a:avLst/>
          </a:prstGeom>
        </p:spPr>
        <p:txBody>
          <a:bodyPr lIns="0" tIns="0" rIns="0" bIns="0" rtlCol="0" anchor="t">
            <a:spAutoFit/>
          </a:bodyPr>
          <a:lstStyle/>
          <a:p>
            <a:pPr algn="ctr">
              <a:lnSpc>
                <a:spcPts val="4200"/>
              </a:lnSpc>
            </a:pPr>
            <a:r>
              <a:rPr lang="en-US" sz="3000">
                <a:solidFill>
                  <a:srgbClr val="FFFFFF"/>
                </a:solidFill>
                <a:latin typeface="Canva Sans 1"/>
              </a:rPr>
              <a:t>Оюутны дотуур байранд “хөгжлийн өрөө” “Бие даан суралцах өрөө”, Дундын өрөө гэх 3 өрөө байх ёстой хэмээн төлөвлөөд  байна. </a:t>
            </a:r>
          </a:p>
        </p:txBody>
      </p:sp>
      <p:grpSp>
        <p:nvGrpSpPr>
          <p:cNvPr id="9" name="Group 9"/>
          <p:cNvGrpSpPr/>
          <p:nvPr/>
        </p:nvGrpSpPr>
        <p:grpSpPr>
          <a:xfrm>
            <a:off x="581540" y="539337"/>
            <a:ext cx="3903162" cy="489363"/>
            <a:chOff x="0" y="0"/>
            <a:chExt cx="5204217" cy="652485"/>
          </a:xfrm>
        </p:grpSpPr>
        <p:sp>
          <p:nvSpPr>
            <p:cNvPr id="10" name="TextBox 10"/>
            <p:cNvSpPr txBox="1"/>
            <p:nvPr/>
          </p:nvSpPr>
          <p:spPr>
            <a:xfrm>
              <a:off x="877820" y="65000"/>
              <a:ext cx="4326396" cy="484253"/>
            </a:xfrm>
            <a:prstGeom prst="rect">
              <a:avLst/>
            </a:prstGeom>
          </p:spPr>
          <p:txBody>
            <a:bodyPr lIns="0" tIns="0" rIns="0" bIns="0" rtlCol="0" anchor="t">
              <a:spAutoFit/>
            </a:bodyPr>
            <a:lstStyle/>
            <a:p>
              <a:pPr>
                <a:lnSpc>
                  <a:spcPts val="3081"/>
                </a:lnSpc>
                <a:spcBef>
                  <a:spcPct val="0"/>
                </a:spcBef>
              </a:pPr>
              <a:r>
                <a:rPr lang="en-US" sz="2201">
                  <a:solidFill>
                    <a:srgbClr val="F8F8F8"/>
                  </a:solidFill>
                  <a:latin typeface="IBM Plex Sans Bold"/>
                </a:rPr>
                <a:t>INCEPTION</a:t>
              </a:r>
            </a:p>
          </p:txBody>
        </p:sp>
        <p:sp>
          <p:nvSpPr>
            <p:cNvPr id="11" name="Freeform 11"/>
            <p:cNvSpPr/>
            <p:nvPr/>
          </p:nvSpPr>
          <p:spPr>
            <a:xfrm>
              <a:off x="0" y="0"/>
              <a:ext cx="633503" cy="652485"/>
            </a:xfrm>
            <a:custGeom>
              <a:avLst/>
              <a:gdLst/>
              <a:ahLst/>
              <a:cxnLst/>
              <a:rect l="l" t="t" r="r" b="b"/>
              <a:pathLst>
                <a:path w="633503" h="652485">
                  <a:moveTo>
                    <a:pt x="0" y="0"/>
                  </a:moveTo>
                  <a:lnTo>
                    <a:pt x="633503" y="0"/>
                  </a:lnTo>
                  <a:lnTo>
                    <a:pt x="633503" y="652485"/>
                  </a:lnTo>
                  <a:lnTo>
                    <a:pt x="0" y="65248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graphicFrame>
        <p:nvGraphicFramePr>
          <p:cNvPr id="3" name="Table 3"/>
          <p:cNvGraphicFramePr>
            <a:graphicFrameLocks noGrp="1"/>
          </p:cNvGraphicFramePr>
          <p:nvPr/>
        </p:nvGraphicFramePr>
        <p:xfrm>
          <a:off x="581540" y="3375919"/>
          <a:ext cx="10146184" cy="3957712"/>
        </p:xfrm>
        <a:graphic>
          <a:graphicData uri="http://schemas.openxmlformats.org/drawingml/2006/table">
            <a:tbl>
              <a:tblPr/>
              <a:tblGrid>
                <a:gridCol w="1327738"/>
                <a:gridCol w="8818446"/>
              </a:tblGrid>
              <a:tr h="1301224">
                <a:tc>
                  <a:txBody>
                    <a:bodyPr/>
                    <a:lstStyle/>
                    <a:p>
                      <a:pPr algn="ctr">
                        <a:lnSpc>
                          <a:spcPts val="3919"/>
                        </a:lnSpc>
                        <a:defRPr/>
                      </a:pPr>
                      <a:r>
                        <a:rPr lang="en-US" sz="2799">
                          <a:solidFill>
                            <a:srgbClr val="F8F8F8"/>
                          </a:solidFill>
                          <a:latin typeface="IBM Plex Sans Bold"/>
                        </a:rPr>
                        <a:t>1</a:t>
                      </a:r>
                      <a:endParaRPr lang="en-US" sz="1100"/>
                    </a:p>
                  </a:txBody>
                  <a:tcPr marL="190500" marR="190500" marT="190500" marB="190500" anchor="ctr">
                    <a:lnL w="9525" cap="flat" cmpd="sng" algn="ctr">
                      <a:solidFill>
                        <a:srgbClr val="F8F8F8"/>
                      </a:solidFill>
                      <a:prstDash val="solid"/>
                      <a:round/>
                      <a:headEnd type="none" w="med" len="med"/>
                      <a:tailEnd type="none" w="med" len="med"/>
                    </a:lnL>
                    <a:lnR w="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tcPr>
                </a:tc>
                <a:tc>
                  <a:txBody>
                    <a:bodyPr/>
                    <a:lstStyle/>
                    <a:p>
                      <a:pPr algn="l">
                        <a:lnSpc>
                          <a:spcPts val="4899"/>
                        </a:lnSpc>
                        <a:defRPr/>
                      </a:pPr>
                      <a:r>
                        <a:rPr lang="en-US" sz="3499">
                          <a:solidFill>
                            <a:srgbClr val="F8F8F8"/>
                          </a:solidFill>
                          <a:latin typeface="IBM Plex Sans"/>
                        </a:rPr>
                        <a:t>Дотуур байрны цагийн хязгаарлалт </a:t>
                      </a:r>
                      <a:endParaRPr lang="en-US" sz="1100"/>
                    </a:p>
                  </a:txBody>
                  <a:tcPr marL="190500" marR="190500" marT="190500" marB="190500" anchor="ctr">
                    <a:lnL w="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tcPr>
                </a:tc>
              </a:tr>
              <a:tr h="1301224">
                <a:tc>
                  <a:txBody>
                    <a:bodyPr/>
                    <a:lstStyle/>
                    <a:p>
                      <a:pPr algn="ctr">
                        <a:lnSpc>
                          <a:spcPts val="3919"/>
                        </a:lnSpc>
                        <a:defRPr/>
                      </a:pPr>
                      <a:r>
                        <a:rPr lang="en-US" sz="2799">
                          <a:solidFill>
                            <a:srgbClr val="F8F8F8"/>
                          </a:solidFill>
                          <a:latin typeface="IBM Plex Sans Bold"/>
                        </a:rPr>
                        <a:t>2</a:t>
                      </a:r>
                      <a:endParaRPr lang="en-US" sz="1100"/>
                    </a:p>
                  </a:txBody>
                  <a:tcPr marL="190500" marR="190500" marT="190500" marB="190500" anchor="ctr">
                    <a:lnL w="9525" cap="flat" cmpd="sng" algn="ctr">
                      <a:solidFill>
                        <a:srgbClr val="F8F8F8"/>
                      </a:solidFill>
                      <a:prstDash val="solid"/>
                      <a:round/>
                      <a:headEnd type="none" w="med" len="med"/>
                      <a:tailEnd type="none" w="med" len="med"/>
                    </a:lnL>
                    <a:lnR w="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tcPr>
                </a:tc>
                <a:tc>
                  <a:txBody>
                    <a:bodyPr/>
                    <a:lstStyle/>
                    <a:p>
                      <a:pPr algn="l">
                        <a:lnSpc>
                          <a:spcPts val="4899"/>
                        </a:lnSpc>
                        <a:defRPr/>
                      </a:pPr>
                      <a:r>
                        <a:rPr lang="en-US" sz="3499">
                          <a:solidFill>
                            <a:srgbClr val="F8F8F8"/>
                          </a:solidFill>
                          <a:latin typeface="IBM Plex Sans"/>
                        </a:rPr>
                        <a:t>Найдвартай ажлын байр хомс</a:t>
                      </a:r>
                      <a:endParaRPr lang="en-US" sz="1100"/>
                    </a:p>
                  </a:txBody>
                  <a:tcPr marL="190500" marR="190500" marT="190500" marB="190500" anchor="ctr">
                    <a:lnL w="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tcPr>
                </a:tc>
              </a:tr>
              <a:tr h="1355264">
                <a:tc>
                  <a:txBody>
                    <a:bodyPr/>
                    <a:lstStyle/>
                    <a:p>
                      <a:pPr algn="ctr">
                        <a:lnSpc>
                          <a:spcPts val="3919"/>
                        </a:lnSpc>
                        <a:defRPr/>
                      </a:pPr>
                      <a:r>
                        <a:rPr lang="en-US" sz="2799">
                          <a:solidFill>
                            <a:srgbClr val="F8F8F8"/>
                          </a:solidFill>
                          <a:latin typeface="IBM Plex Sans"/>
                        </a:rPr>
                        <a:t>3</a:t>
                      </a:r>
                      <a:endParaRPr lang="en-US" sz="1100"/>
                    </a:p>
                  </a:txBody>
                  <a:tcPr marL="190500" marR="190500" marT="190500" marB="190500" anchor="ctr">
                    <a:lnL w="9525" cap="flat" cmpd="sng" algn="ctr">
                      <a:solidFill>
                        <a:srgbClr val="F8F8F8"/>
                      </a:solidFill>
                      <a:prstDash val="solid"/>
                      <a:round/>
                      <a:headEnd type="none" w="med" len="med"/>
                      <a:tailEnd type="none" w="med" len="med"/>
                    </a:lnL>
                    <a:lnR w="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tcPr>
                </a:tc>
                <a:tc>
                  <a:txBody>
                    <a:bodyPr/>
                    <a:lstStyle/>
                    <a:p>
                      <a:pPr algn="l">
                        <a:lnSpc>
                          <a:spcPts val="4899"/>
                        </a:lnSpc>
                        <a:defRPr/>
                      </a:pPr>
                      <a:r>
                        <a:rPr lang="en-US" sz="3499">
                          <a:solidFill>
                            <a:srgbClr val="F8F8F8"/>
                          </a:solidFill>
                          <a:latin typeface="IBM Plex Sans"/>
                        </a:rPr>
                        <a:t>Сурлагын амжилтад нөлөөлөх</a:t>
                      </a:r>
                      <a:endParaRPr lang="en-US" sz="1100"/>
                    </a:p>
                  </a:txBody>
                  <a:tcPr marL="190500" marR="190500" marT="190500" marB="190500" anchor="ctr">
                    <a:lnL w="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tcPr>
                </a:tc>
              </a:tr>
            </a:tbl>
          </a:graphicData>
        </a:graphic>
      </p:graphicFrame>
      <p:sp>
        <p:nvSpPr>
          <p:cNvPr id="4" name="Freeform 4"/>
          <p:cNvSpPr/>
          <p:nvPr/>
        </p:nvSpPr>
        <p:spPr>
          <a:xfrm>
            <a:off x="14926710" y="2428565"/>
            <a:ext cx="3361290" cy="2704398"/>
          </a:xfrm>
          <a:custGeom>
            <a:avLst/>
            <a:gdLst/>
            <a:ahLst/>
            <a:cxnLst/>
            <a:rect l="l" t="t" r="r" b="b"/>
            <a:pathLst>
              <a:path w="3361290" h="2704398">
                <a:moveTo>
                  <a:pt x="0" y="0"/>
                </a:moveTo>
                <a:lnTo>
                  <a:pt x="3361290" y="0"/>
                </a:lnTo>
                <a:lnTo>
                  <a:pt x="3361290" y="2704398"/>
                </a:lnTo>
                <a:lnTo>
                  <a:pt x="0" y="270439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11319416" y="6172200"/>
            <a:ext cx="3928415" cy="4114800"/>
          </a:xfrm>
          <a:custGeom>
            <a:avLst/>
            <a:gdLst/>
            <a:ahLst/>
            <a:cxnLst/>
            <a:rect l="l" t="t" r="r" b="b"/>
            <a:pathLst>
              <a:path w="3928415" h="4114800">
                <a:moveTo>
                  <a:pt x="0" y="0"/>
                </a:moveTo>
                <a:lnTo>
                  <a:pt x="3928415" y="0"/>
                </a:lnTo>
                <a:lnTo>
                  <a:pt x="3928415"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6" name="Group 6"/>
          <p:cNvGrpSpPr/>
          <p:nvPr/>
        </p:nvGrpSpPr>
        <p:grpSpPr>
          <a:xfrm>
            <a:off x="4900277" y="1028700"/>
            <a:ext cx="10537874" cy="1788631"/>
            <a:chOff x="0" y="0"/>
            <a:chExt cx="14050498" cy="2384842"/>
          </a:xfrm>
        </p:grpSpPr>
        <p:sp>
          <p:nvSpPr>
            <p:cNvPr id="7" name="TextBox 7"/>
            <p:cNvSpPr txBox="1"/>
            <p:nvPr/>
          </p:nvSpPr>
          <p:spPr>
            <a:xfrm>
              <a:off x="0" y="0"/>
              <a:ext cx="14050498" cy="1193800"/>
            </a:xfrm>
            <a:prstGeom prst="rect">
              <a:avLst/>
            </a:prstGeom>
          </p:spPr>
          <p:txBody>
            <a:bodyPr lIns="0" tIns="0" rIns="0" bIns="0" rtlCol="0" anchor="t">
              <a:spAutoFit/>
            </a:bodyPr>
            <a:lstStyle/>
            <a:p>
              <a:pPr algn="l">
                <a:lnSpc>
                  <a:spcPts val="7080"/>
                </a:lnSpc>
              </a:pPr>
              <a:r>
                <a:rPr lang="en-US" sz="5900">
                  <a:solidFill>
                    <a:srgbClr val="F8F8F8"/>
                  </a:solidFill>
                  <a:latin typeface="Be Vietnam Ultra-Bold"/>
                </a:rPr>
                <a:t>Ажиллах орлого олох</a:t>
              </a:r>
            </a:p>
          </p:txBody>
        </p:sp>
        <p:sp>
          <p:nvSpPr>
            <p:cNvPr id="8" name="TextBox 8"/>
            <p:cNvSpPr txBox="1"/>
            <p:nvPr/>
          </p:nvSpPr>
          <p:spPr>
            <a:xfrm>
              <a:off x="0" y="1611199"/>
              <a:ext cx="14050498" cy="773643"/>
            </a:xfrm>
            <a:prstGeom prst="rect">
              <a:avLst/>
            </a:prstGeom>
          </p:spPr>
          <p:txBody>
            <a:bodyPr lIns="0" tIns="0" rIns="0" bIns="0" rtlCol="0" anchor="t">
              <a:spAutoFit/>
            </a:bodyPr>
            <a:lstStyle/>
            <a:p>
              <a:pPr>
                <a:lnSpc>
                  <a:spcPts val="4899"/>
                </a:lnSpc>
              </a:pPr>
              <a:endParaRPr/>
            </a:p>
          </p:txBody>
        </p:sp>
      </p:grpSp>
      <p:grpSp>
        <p:nvGrpSpPr>
          <p:cNvPr id="9" name="Group 9"/>
          <p:cNvGrpSpPr/>
          <p:nvPr/>
        </p:nvGrpSpPr>
        <p:grpSpPr>
          <a:xfrm>
            <a:off x="581540" y="539337"/>
            <a:ext cx="3903162" cy="489363"/>
            <a:chOff x="0" y="0"/>
            <a:chExt cx="5204217" cy="652485"/>
          </a:xfrm>
        </p:grpSpPr>
        <p:sp>
          <p:nvSpPr>
            <p:cNvPr id="10" name="TextBox 10"/>
            <p:cNvSpPr txBox="1"/>
            <p:nvPr/>
          </p:nvSpPr>
          <p:spPr>
            <a:xfrm>
              <a:off x="877820" y="65000"/>
              <a:ext cx="4326396" cy="484253"/>
            </a:xfrm>
            <a:prstGeom prst="rect">
              <a:avLst/>
            </a:prstGeom>
          </p:spPr>
          <p:txBody>
            <a:bodyPr lIns="0" tIns="0" rIns="0" bIns="0" rtlCol="0" anchor="t">
              <a:spAutoFit/>
            </a:bodyPr>
            <a:lstStyle/>
            <a:p>
              <a:pPr>
                <a:lnSpc>
                  <a:spcPts val="3081"/>
                </a:lnSpc>
                <a:spcBef>
                  <a:spcPct val="0"/>
                </a:spcBef>
              </a:pPr>
              <a:r>
                <a:rPr lang="en-US" sz="2201">
                  <a:solidFill>
                    <a:srgbClr val="F8F8F8"/>
                  </a:solidFill>
                  <a:latin typeface="IBM Plex Sans Bold"/>
                </a:rPr>
                <a:t>INCEPTION</a:t>
              </a:r>
            </a:p>
          </p:txBody>
        </p:sp>
        <p:sp>
          <p:nvSpPr>
            <p:cNvPr id="11" name="Freeform 11"/>
            <p:cNvSpPr/>
            <p:nvPr/>
          </p:nvSpPr>
          <p:spPr>
            <a:xfrm>
              <a:off x="0" y="0"/>
              <a:ext cx="633503" cy="652485"/>
            </a:xfrm>
            <a:custGeom>
              <a:avLst/>
              <a:gdLst/>
              <a:ahLst/>
              <a:cxnLst/>
              <a:rect l="l" t="t" r="r" b="b"/>
              <a:pathLst>
                <a:path w="633503" h="652485">
                  <a:moveTo>
                    <a:pt x="0" y="0"/>
                  </a:moveTo>
                  <a:lnTo>
                    <a:pt x="633503" y="0"/>
                  </a:lnTo>
                  <a:lnTo>
                    <a:pt x="633503" y="652485"/>
                  </a:lnTo>
                  <a:lnTo>
                    <a:pt x="0" y="65248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072B"/>
        </a:solidFill>
        <a:effectLst/>
      </p:bgPr>
    </p:bg>
    <p:spTree>
      <p:nvGrpSpPr>
        <p:cNvPr id="1" name=""/>
        <p:cNvGrpSpPr/>
        <p:nvPr/>
      </p:nvGrpSpPr>
      <p:grpSpPr>
        <a:xfrm>
          <a:off x="0" y="0"/>
          <a:ext cx="0" cy="0"/>
          <a:chOff x="0" y="0"/>
          <a:chExt cx="0" cy="0"/>
        </a:xfrm>
      </p:grpSpPr>
      <p:sp>
        <p:nvSpPr>
          <p:cNvPr id="2" name="TextBox 2"/>
          <p:cNvSpPr txBox="1"/>
          <p:nvPr/>
        </p:nvSpPr>
        <p:spPr>
          <a:xfrm>
            <a:off x="1389122" y="1271862"/>
            <a:ext cx="16230600" cy="942975"/>
          </a:xfrm>
          <a:prstGeom prst="rect">
            <a:avLst/>
          </a:prstGeom>
        </p:spPr>
        <p:txBody>
          <a:bodyPr lIns="0" tIns="0" rIns="0" bIns="0" rtlCol="0" anchor="t">
            <a:spAutoFit/>
          </a:bodyPr>
          <a:lstStyle/>
          <a:p>
            <a:pPr marL="0" lvl="0" indent="0" algn="ctr">
              <a:lnSpc>
                <a:spcPts val="7320"/>
              </a:lnSpc>
              <a:spcBef>
                <a:spcPct val="0"/>
              </a:spcBef>
            </a:pPr>
            <a:r>
              <a:rPr lang="en-US" sz="6100">
                <a:solidFill>
                  <a:srgbClr val="FFFFFF"/>
                </a:solidFill>
                <a:latin typeface="Roboto Bold"/>
              </a:rPr>
              <a:t>Ажиллах орлого олох хууль эрх зүйн орчин</a:t>
            </a:r>
          </a:p>
        </p:txBody>
      </p:sp>
      <p:sp>
        <p:nvSpPr>
          <p:cNvPr id="3" name="Freeform 3"/>
          <p:cNvSpPr/>
          <p:nvPr/>
        </p:nvSpPr>
        <p:spPr>
          <a:xfrm>
            <a:off x="-592217" y="8293384"/>
            <a:ext cx="19837040" cy="9461966"/>
          </a:xfrm>
          <a:custGeom>
            <a:avLst/>
            <a:gdLst/>
            <a:ahLst/>
            <a:cxnLst/>
            <a:rect l="l" t="t" r="r" b="b"/>
            <a:pathLst>
              <a:path w="19837040" h="9461966">
                <a:moveTo>
                  <a:pt x="0" y="0"/>
                </a:moveTo>
                <a:lnTo>
                  <a:pt x="19837039" y="0"/>
                </a:lnTo>
                <a:lnTo>
                  <a:pt x="19837039" y="9461966"/>
                </a:lnTo>
                <a:lnTo>
                  <a:pt x="0" y="9461966"/>
                </a:lnTo>
                <a:lnTo>
                  <a:pt x="0" y="0"/>
                </a:lnTo>
                <a:close/>
              </a:path>
            </a:pathLst>
          </a:custGeom>
          <a:blipFill>
            <a:blip r:embed="rId2">
              <a:extLst>
                <a:ext uri="{96DAC541-7B7A-43D3-8B79-37D633B846F1}">
                  <asvg:svgBlip xmlns="" xmlns:asvg="http://schemas.microsoft.com/office/drawing/2016/SVG/main" r:embed="rId3"/>
                </a:ext>
              </a:extLst>
            </a:blip>
            <a:stretch>
              <a:fillRect l="-27503" r="-24139"/>
            </a:stretch>
          </a:blipFill>
        </p:spPr>
      </p:sp>
      <p:grpSp>
        <p:nvGrpSpPr>
          <p:cNvPr id="4" name="Group 4"/>
          <p:cNvGrpSpPr/>
          <p:nvPr/>
        </p:nvGrpSpPr>
        <p:grpSpPr>
          <a:xfrm>
            <a:off x="1493457" y="3280364"/>
            <a:ext cx="6192821" cy="5859233"/>
            <a:chOff x="0" y="0"/>
            <a:chExt cx="1799476" cy="1702544"/>
          </a:xfrm>
        </p:grpSpPr>
        <p:sp>
          <p:nvSpPr>
            <p:cNvPr id="5" name="Freeform 5"/>
            <p:cNvSpPr/>
            <p:nvPr/>
          </p:nvSpPr>
          <p:spPr>
            <a:xfrm>
              <a:off x="0" y="0"/>
              <a:ext cx="1799476" cy="1702544"/>
            </a:xfrm>
            <a:custGeom>
              <a:avLst/>
              <a:gdLst/>
              <a:ahLst/>
              <a:cxnLst/>
              <a:rect l="l" t="t" r="r" b="b"/>
              <a:pathLst>
                <a:path w="1799476" h="1702544">
                  <a:moveTo>
                    <a:pt x="63757" y="0"/>
                  </a:moveTo>
                  <a:lnTo>
                    <a:pt x="1735719" y="0"/>
                  </a:lnTo>
                  <a:cubicBezTo>
                    <a:pt x="1770931" y="0"/>
                    <a:pt x="1799476" y="28545"/>
                    <a:pt x="1799476" y="63757"/>
                  </a:cubicBezTo>
                  <a:lnTo>
                    <a:pt x="1799476" y="1638787"/>
                  </a:lnTo>
                  <a:cubicBezTo>
                    <a:pt x="1799476" y="1673999"/>
                    <a:pt x="1770931" y="1702544"/>
                    <a:pt x="1735719" y="1702544"/>
                  </a:cubicBezTo>
                  <a:lnTo>
                    <a:pt x="63757" y="1702544"/>
                  </a:lnTo>
                  <a:cubicBezTo>
                    <a:pt x="28545" y="1702544"/>
                    <a:pt x="0" y="1673999"/>
                    <a:pt x="0" y="1638787"/>
                  </a:cubicBezTo>
                  <a:lnTo>
                    <a:pt x="0" y="63757"/>
                  </a:lnTo>
                  <a:cubicBezTo>
                    <a:pt x="0" y="28545"/>
                    <a:pt x="28545" y="0"/>
                    <a:pt x="63757" y="0"/>
                  </a:cubicBezTo>
                  <a:close/>
                </a:path>
              </a:pathLst>
            </a:custGeom>
            <a:solidFill>
              <a:srgbClr val="FFFFFF"/>
            </a:solidFill>
          </p:spPr>
        </p:sp>
        <p:sp>
          <p:nvSpPr>
            <p:cNvPr id="6" name="TextBox 6"/>
            <p:cNvSpPr txBox="1"/>
            <p:nvPr/>
          </p:nvSpPr>
          <p:spPr>
            <a:xfrm>
              <a:off x="0" y="-57150"/>
              <a:ext cx="1799476" cy="1759694"/>
            </a:xfrm>
            <a:prstGeom prst="rect">
              <a:avLst/>
            </a:prstGeom>
          </p:spPr>
          <p:txBody>
            <a:bodyPr lIns="50800" tIns="50800" rIns="50800" bIns="50800" rtlCol="0" anchor="ctr"/>
            <a:lstStyle/>
            <a:p>
              <a:pPr algn="ctr">
                <a:lnSpc>
                  <a:spcPts val="3639"/>
                </a:lnSpc>
              </a:pPr>
              <a:endParaRPr/>
            </a:p>
          </p:txBody>
        </p:sp>
      </p:grpSp>
      <p:sp>
        <p:nvSpPr>
          <p:cNvPr id="7" name="TextBox 7"/>
          <p:cNvSpPr txBox="1"/>
          <p:nvPr/>
        </p:nvSpPr>
        <p:spPr>
          <a:xfrm>
            <a:off x="2359439" y="3518725"/>
            <a:ext cx="4460858" cy="529590"/>
          </a:xfrm>
          <a:prstGeom prst="rect">
            <a:avLst/>
          </a:prstGeom>
        </p:spPr>
        <p:txBody>
          <a:bodyPr lIns="0" tIns="0" rIns="0" bIns="0" rtlCol="0" anchor="t">
            <a:spAutoFit/>
          </a:bodyPr>
          <a:lstStyle/>
          <a:p>
            <a:pPr marL="0" lvl="0" indent="0" algn="ctr">
              <a:lnSpc>
                <a:spcPts val="4290"/>
              </a:lnSpc>
              <a:spcBef>
                <a:spcPct val="0"/>
              </a:spcBef>
            </a:pPr>
            <a:r>
              <a:rPr lang="en-US" sz="3300">
                <a:solidFill>
                  <a:srgbClr val="18072B"/>
                </a:solidFill>
                <a:latin typeface="Aileron Bold"/>
              </a:rPr>
              <a:t>Нийтлэг үндэслэл</a:t>
            </a:r>
          </a:p>
        </p:txBody>
      </p:sp>
      <p:sp>
        <p:nvSpPr>
          <p:cNvPr id="8" name="TextBox 8"/>
          <p:cNvSpPr txBox="1"/>
          <p:nvPr/>
        </p:nvSpPr>
        <p:spPr>
          <a:xfrm>
            <a:off x="2359439" y="4838975"/>
            <a:ext cx="4380110" cy="3855260"/>
          </a:xfrm>
          <a:prstGeom prst="rect">
            <a:avLst/>
          </a:prstGeom>
        </p:spPr>
        <p:txBody>
          <a:bodyPr lIns="0" tIns="0" rIns="0" bIns="0" rtlCol="0" anchor="t">
            <a:spAutoFit/>
          </a:bodyPr>
          <a:lstStyle/>
          <a:p>
            <a:pPr algn="ctr">
              <a:lnSpc>
                <a:spcPts val="3405"/>
              </a:lnSpc>
            </a:pPr>
            <a:r>
              <a:rPr lang="en-US" sz="2432">
                <a:solidFill>
                  <a:srgbClr val="18072B"/>
                </a:solidFill>
                <a:latin typeface="Kollektif"/>
              </a:rPr>
              <a:t>1.4</a:t>
            </a:r>
            <a:r>
              <a:rPr lang="en-US" sz="2432">
                <a:solidFill>
                  <a:srgbClr val="18072B"/>
                </a:solidFill>
                <a:latin typeface="Kollektif Bold"/>
              </a:rPr>
              <a:t>. Оюутны цагийн ажлын үргэлжлэх хугацаа өдөрт 4 цагаас, долоо хоногт 20 цагаас илүүгүй байна. Энэхүү ажлын цагийн хязгаарлалт нь их, дээд сургуулийн оюутны зуны болон өвлийн амралтын хугацаанд хамаарахгүй. </a:t>
            </a:r>
          </a:p>
        </p:txBody>
      </p:sp>
      <p:sp>
        <p:nvSpPr>
          <p:cNvPr id="9" name="Freeform 9"/>
          <p:cNvSpPr/>
          <p:nvPr/>
        </p:nvSpPr>
        <p:spPr>
          <a:xfrm>
            <a:off x="2573171" y="4324540"/>
            <a:ext cx="4033394" cy="95335"/>
          </a:xfrm>
          <a:custGeom>
            <a:avLst/>
            <a:gdLst/>
            <a:ahLst/>
            <a:cxnLst/>
            <a:rect l="l" t="t" r="r" b="b"/>
            <a:pathLst>
              <a:path w="4033394" h="95335">
                <a:moveTo>
                  <a:pt x="0" y="0"/>
                </a:moveTo>
                <a:lnTo>
                  <a:pt x="4033394" y="0"/>
                </a:lnTo>
                <a:lnTo>
                  <a:pt x="4033394" y="95335"/>
                </a:lnTo>
                <a:lnTo>
                  <a:pt x="0" y="9533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7192315" y="612415"/>
            <a:ext cx="559181" cy="296366"/>
          </a:xfrm>
          <a:custGeom>
            <a:avLst/>
            <a:gdLst/>
            <a:ahLst/>
            <a:cxnLst/>
            <a:rect l="l" t="t" r="r" b="b"/>
            <a:pathLst>
              <a:path w="559181" h="296366">
                <a:moveTo>
                  <a:pt x="0" y="0"/>
                </a:moveTo>
                <a:lnTo>
                  <a:pt x="559182" y="0"/>
                </a:lnTo>
                <a:lnTo>
                  <a:pt x="559182" y="296366"/>
                </a:lnTo>
                <a:lnTo>
                  <a:pt x="0" y="29636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1028700" y="482356"/>
            <a:ext cx="331942" cy="331942"/>
          </a:xfrm>
          <a:custGeom>
            <a:avLst/>
            <a:gdLst/>
            <a:ahLst/>
            <a:cxnLst/>
            <a:rect l="l" t="t" r="r" b="b"/>
            <a:pathLst>
              <a:path w="331942" h="331942">
                <a:moveTo>
                  <a:pt x="0" y="0"/>
                </a:moveTo>
                <a:lnTo>
                  <a:pt x="331942" y="0"/>
                </a:lnTo>
                <a:lnTo>
                  <a:pt x="331942" y="331942"/>
                </a:lnTo>
                <a:lnTo>
                  <a:pt x="0" y="3319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TextBox 12"/>
          <p:cNvSpPr txBox="1"/>
          <p:nvPr/>
        </p:nvSpPr>
        <p:spPr>
          <a:xfrm>
            <a:off x="1557470" y="463306"/>
            <a:ext cx="3032398" cy="300247"/>
          </a:xfrm>
          <a:prstGeom prst="rect">
            <a:avLst/>
          </a:prstGeom>
        </p:spPr>
        <p:txBody>
          <a:bodyPr lIns="0" tIns="0" rIns="0" bIns="0" rtlCol="0" anchor="t">
            <a:spAutoFit/>
          </a:bodyPr>
          <a:lstStyle/>
          <a:p>
            <a:pPr>
              <a:lnSpc>
                <a:spcPts val="2089"/>
              </a:lnSpc>
            </a:pPr>
            <a:r>
              <a:rPr lang="en-US" sz="1899" spc="75">
                <a:solidFill>
                  <a:srgbClr val="FFFFFF"/>
                </a:solidFill>
                <a:latin typeface="Kollektif Bold"/>
              </a:rPr>
              <a:t>INCEPTION</a:t>
            </a:r>
          </a:p>
        </p:txBody>
      </p:sp>
      <p:sp>
        <p:nvSpPr>
          <p:cNvPr id="13" name="Freeform 13"/>
          <p:cNvSpPr/>
          <p:nvPr/>
        </p:nvSpPr>
        <p:spPr>
          <a:xfrm>
            <a:off x="-2747168" y="947463"/>
            <a:ext cx="6873872" cy="162473"/>
          </a:xfrm>
          <a:custGeom>
            <a:avLst/>
            <a:gdLst/>
            <a:ahLst/>
            <a:cxnLst/>
            <a:rect l="l" t="t" r="r" b="b"/>
            <a:pathLst>
              <a:path w="6873872" h="162473">
                <a:moveTo>
                  <a:pt x="0" y="0"/>
                </a:moveTo>
                <a:lnTo>
                  <a:pt x="6873872" y="0"/>
                </a:lnTo>
                <a:lnTo>
                  <a:pt x="6873872" y="162474"/>
                </a:lnTo>
                <a:lnTo>
                  <a:pt x="0" y="16247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4" name="Group 14"/>
          <p:cNvGrpSpPr/>
          <p:nvPr/>
        </p:nvGrpSpPr>
        <p:grpSpPr>
          <a:xfrm>
            <a:off x="10134453" y="3280364"/>
            <a:ext cx="6544903" cy="5859233"/>
            <a:chOff x="0" y="0"/>
            <a:chExt cx="1901782" cy="1702544"/>
          </a:xfrm>
        </p:grpSpPr>
        <p:sp>
          <p:nvSpPr>
            <p:cNvPr id="15" name="Freeform 15"/>
            <p:cNvSpPr/>
            <p:nvPr/>
          </p:nvSpPr>
          <p:spPr>
            <a:xfrm>
              <a:off x="0" y="0"/>
              <a:ext cx="1901782" cy="1702544"/>
            </a:xfrm>
            <a:custGeom>
              <a:avLst/>
              <a:gdLst/>
              <a:ahLst/>
              <a:cxnLst/>
              <a:rect l="l" t="t" r="r" b="b"/>
              <a:pathLst>
                <a:path w="1901782" h="1702544">
                  <a:moveTo>
                    <a:pt x="60328" y="0"/>
                  </a:moveTo>
                  <a:lnTo>
                    <a:pt x="1841454" y="0"/>
                  </a:lnTo>
                  <a:cubicBezTo>
                    <a:pt x="1857454" y="0"/>
                    <a:pt x="1872799" y="6356"/>
                    <a:pt x="1884113" y="17670"/>
                  </a:cubicBezTo>
                  <a:cubicBezTo>
                    <a:pt x="1895426" y="28983"/>
                    <a:pt x="1901782" y="44328"/>
                    <a:pt x="1901782" y="60328"/>
                  </a:cubicBezTo>
                  <a:lnTo>
                    <a:pt x="1901782" y="1642216"/>
                  </a:lnTo>
                  <a:cubicBezTo>
                    <a:pt x="1901782" y="1675534"/>
                    <a:pt x="1874772" y="1702544"/>
                    <a:pt x="1841454" y="1702544"/>
                  </a:cubicBezTo>
                  <a:lnTo>
                    <a:pt x="60328" y="1702544"/>
                  </a:lnTo>
                  <a:cubicBezTo>
                    <a:pt x="44328" y="1702544"/>
                    <a:pt x="28983" y="1696188"/>
                    <a:pt x="17670" y="1684874"/>
                  </a:cubicBezTo>
                  <a:cubicBezTo>
                    <a:pt x="6356" y="1673561"/>
                    <a:pt x="0" y="1658216"/>
                    <a:pt x="0" y="1642216"/>
                  </a:cubicBezTo>
                  <a:lnTo>
                    <a:pt x="0" y="60328"/>
                  </a:lnTo>
                  <a:cubicBezTo>
                    <a:pt x="0" y="27010"/>
                    <a:pt x="27010" y="0"/>
                    <a:pt x="60328" y="0"/>
                  </a:cubicBezTo>
                  <a:close/>
                </a:path>
              </a:pathLst>
            </a:custGeom>
            <a:solidFill>
              <a:srgbClr val="FFFFFF"/>
            </a:solidFill>
          </p:spPr>
        </p:sp>
        <p:sp>
          <p:nvSpPr>
            <p:cNvPr id="16" name="TextBox 16"/>
            <p:cNvSpPr txBox="1"/>
            <p:nvPr/>
          </p:nvSpPr>
          <p:spPr>
            <a:xfrm>
              <a:off x="0" y="-57150"/>
              <a:ext cx="1901782" cy="1759694"/>
            </a:xfrm>
            <a:prstGeom prst="rect">
              <a:avLst/>
            </a:prstGeom>
          </p:spPr>
          <p:txBody>
            <a:bodyPr lIns="50800" tIns="50800" rIns="50800" bIns="50800" rtlCol="0" anchor="ctr"/>
            <a:lstStyle/>
            <a:p>
              <a:pPr algn="ctr">
                <a:lnSpc>
                  <a:spcPts val="3639"/>
                </a:lnSpc>
              </a:pPr>
              <a:endParaRPr/>
            </a:p>
          </p:txBody>
        </p:sp>
      </p:grpSp>
      <p:sp>
        <p:nvSpPr>
          <p:cNvPr id="17" name="TextBox 17"/>
          <p:cNvSpPr txBox="1"/>
          <p:nvPr/>
        </p:nvSpPr>
        <p:spPr>
          <a:xfrm>
            <a:off x="11441284" y="3518725"/>
            <a:ext cx="4460858" cy="529590"/>
          </a:xfrm>
          <a:prstGeom prst="rect">
            <a:avLst/>
          </a:prstGeom>
        </p:spPr>
        <p:txBody>
          <a:bodyPr lIns="0" tIns="0" rIns="0" bIns="0" rtlCol="0" anchor="t">
            <a:spAutoFit/>
          </a:bodyPr>
          <a:lstStyle/>
          <a:p>
            <a:pPr marL="0" lvl="0" indent="0" algn="ctr">
              <a:lnSpc>
                <a:spcPts val="4290"/>
              </a:lnSpc>
              <a:spcBef>
                <a:spcPct val="0"/>
              </a:spcBef>
            </a:pPr>
            <a:r>
              <a:rPr lang="en-US" sz="3300">
                <a:solidFill>
                  <a:srgbClr val="18072B"/>
                </a:solidFill>
                <a:latin typeface="Aileron Bold"/>
              </a:rPr>
              <a:t>Нийтлэг үндэслэл</a:t>
            </a:r>
          </a:p>
        </p:txBody>
      </p:sp>
      <p:sp>
        <p:nvSpPr>
          <p:cNvPr id="18" name="TextBox 18"/>
          <p:cNvSpPr txBox="1"/>
          <p:nvPr/>
        </p:nvSpPr>
        <p:spPr>
          <a:xfrm>
            <a:off x="11742573" y="5428942"/>
            <a:ext cx="3858280" cy="2247503"/>
          </a:xfrm>
          <a:prstGeom prst="rect">
            <a:avLst/>
          </a:prstGeom>
        </p:spPr>
        <p:txBody>
          <a:bodyPr lIns="0" tIns="0" rIns="0" bIns="0" rtlCol="0" anchor="t">
            <a:spAutoFit/>
          </a:bodyPr>
          <a:lstStyle/>
          <a:p>
            <a:pPr algn="ctr">
              <a:lnSpc>
                <a:spcPts val="3525"/>
              </a:lnSpc>
            </a:pPr>
            <a:r>
              <a:rPr lang="en-US" sz="2518">
                <a:solidFill>
                  <a:srgbClr val="18072B"/>
                </a:solidFill>
                <a:latin typeface="Kollektif Bold"/>
              </a:rPr>
              <a:t>1.6. Оюутныг зугаа цэнгээний газар болон мөрийтэй тоглоомын газар ажиллуулахыг хориглоно. </a:t>
            </a:r>
          </a:p>
        </p:txBody>
      </p:sp>
      <p:sp>
        <p:nvSpPr>
          <p:cNvPr id="19" name="Freeform 19"/>
          <p:cNvSpPr/>
          <p:nvPr/>
        </p:nvSpPr>
        <p:spPr>
          <a:xfrm>
            <a:off x="11644269" y="4332849"/>
            <a:ext cx="4033394" cy="95335"/>
          </a:xfrm>
          <a:custGeom>
            <a:avLst/>
            <a:gdLst/>
            <a:ahLst/>
            <a:cxnLst/>
            <a:rect l="l" t="t" r="r" b="b"/>
            <a:pathLst>
              <a:path w="4033394" h="95335">
                <a:moveTo>
                  <a:pt x="0" y="0"/>
                </a:moveTo>
                <a:lnTo>
                  <a:pt x="4033394" y="0"/>
                </a:lnTo>
                <a:lnTo>
                  <a:pt x="4033394" y="95335"/>
                </a:lnTo>
                <a:lnTo>
                  <a:pt x="0" y="9533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0" name="TextBox 20"/>
          <p:cNvSpPr txBox="1"/>
          <p:nvPr/>
        </p:nvSpPr>
        <p:spPr>
          <a:xfrm>
            <a:off x="1194671" y="2423749"/>
            <a:ext cx="16277235"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Оюутан цагийн хөдөлмөр эрхлэлтийг зохицуулах журам</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Freeform 2"/>
          <p:cNvSpPr/>
          <p:nvPr/>
        </p:nvSpPr>
        <p:spPr>
          <a:xfrm>
            <a:off x="302757" y="3630612"/>
            <a:ext cx="8841243" cy="5189933"/>
          </a:xfrm>
          <a:custGeom>
            <a:avLst/>
            <a:gdLst/>
            <a:ahLst/>
            <a:cxnLst/>
            <a:rect l="l" t="t" r="r" b="b"/>
            <a:pathLst>
              <a:path w="8841243" h="5189933">
                <a:moveTo>
                  <a:pt x="0" y="0"/>
                </a:moveTo>
                <a:lnTo>
                  <a:pt x="8841243" y="0"/>
                </a:lnTo>
                <a:lnTo>
                  <a:pt x="8841243" y="5189933"/>
                </a:lnTo>
                <a:lnTo>
                  <a:pt x="0" y="5189933"/>
                </a:lnTo>
                <a:lnTo>
                  <a:pt x="0" y="0"/>
                </a:lnTo>
                <a:close/>
              </a:path>
            </a:pathLst>
          </a:custGeom>
          <a:blipFill>
            <a:blip r:embed="rId2"/>
            <a:stretch>
              <a:fillRect l="-1940"/>
            </a:stretch>
          </a:blipFill>
        </p:spPr>
      </p:sp>
      <p:sp>
        <p:nvSpPr>
          <p:cNvPr id="3" name="Freeform 3"/>
          <p:cNvSpPr/>
          <p:nvPr/>
        </p:nvSpPr>
        <p:spPr>
          <a:xfrm>
            <a:off x="6539305" y="784018"/>
            <a:ext cx="17712826" cy="9991155"/>
          </a:xfrm>
          <a:custGeom>
            <a:avLst/>
            <a:gdLst/>
            <a:ahLst/>
            <a:cxnLst/>
            <a:rect l="l" t="t" r="r" b="b"/>
            <a:pathLst>
              <a:path w="17712826" h="9991155">
                <a:moveTo>
                  <a:pt x="0" y="0"/>
                </a:moveTo>
                <a:lnTo>
                  <a:pt x="17712826" y="0"/>
                </a:lnTo>
                <a:lnTo>
                  <a:pt x="17712826" y="9991155"/>
                </a:lnTo>
                <a:lnTo>
                  <a:pt x="0" y="9991155"/>
                </a:lnTo>
                <a:lnTo>
                  <a:pt x="0" y="0"/>
                </a:lnTo>
                <a:close/>
              </a:path>
            </a:pathLst>
          </a:custGeom>
          <a:blipFill>
            <a:blip r:embed="rId3"/>
            <a:stretch>
              <a:fillRect/>
            </a:stretch>
          </a:blipFill>
        </p:spPr>
      </p:sp>
      <p:sp>
        <p:nvSpPr>
          <p:cNvPr id="4" name="TextBox 4"/>
          <p:cNvSpPr txBox="1"/>
          <p:nvPr/>
        </p:nvSpPr>
        <p:spPr>
          <a:xfrm>
            <a:off x="1987215" y="914400"/>
            <a:ext cx="14866164" cy="2141445"/>
          </a:xfrm>
          <a:prstGeom prst="rect">
            <a:avLst/>
          </a:prstGeom>
        </p:spPr>
        <p:txBody>
          <a:bodyPr lIns="0" tIns="0" rIns="0" bIns="0" rtlCol="0" anchor="t">
            <a:spAutoFit/>
          </a:bodyPr>
          <a:lstStyle/>
          <a:p>
            <a:pPr algn="ctr">
              <a:lnSpc>
                <a:spcPts val="8634"/>
              </a:lnSpc>
            </a:pPr>
            <a:r>
              <a:rPr lang="en-US" sz="6167">
                <a:solidFill>
                  <a:srgbClr val="FFFFFF"/>
                </a:solidFill>
                <a:latin typeface="Canva Sans 1 Bold"/>
              </a:rPr>
              <a:t>Ажилтай, сурлагатай  оюутан шийдлийн жишиг загвар</a:t>
            </a:r>
          </a:p>
        </p:txBody>
      </p:sp>
      <p:grpSp>
        <p:nvGrpSpPr>
          <p:cNvPr id="5" name="Group 5"/>
          <p:cNvGrpSpPr/>
          <p:nvPr/>
        </p:nvGrpSpPr>
        <p:grpSpPr>
          <a:xfrm>
            <a:off x="581540" y="539337"/>
            <a:ext cx="3903162" cy="489363"/>
            <a:chOff x="0" y="0"/>
            <a:chExt cx="5204217" cy="652485"/>
          </a:xfrm>
        </p:grpSpPr>
        <p:sp>
          <p:nvSpPr>
            <p:cNvPr id="6" name="TextBox 6"/>
            <p:cNvSpPr txBox="1"/>
            <p:nvPr/>
          </p:nvSpPr>
          <p:spPr>
            <a:xfrm>
              <a:off x="877820" y="65000"/>
              <a:ext cx="4326396" cy="484253"/>
            </a:xfrm>
            <a:prstGeom prst="rect">
              <a:avLst/>
            </a:prstGeom>
          </p:spPr>
          <p:txBody>
            <a:bodyPr lIns="0" tIns="0" rIns="0" bIns="0" rtlCol="0" anchor="t">
              <a:spAutoFit/>
            </a:bodyPr>
            <a:lstStyle/>
            <a:p>
              <a:pPr>
                <a:lnSpc>
                  <a:spcPts val="3081"/>
                </a:lnSpc>
                <a:spcBef>
                  <a:spcPct val="0"/>
                </a:spcBef>
              </a:pPr>
              <a:r>
                <a:rPr lang="en-US" sz="2201">
                  <a:solidFill>
                    <a:srgbClr val="F8F8F8"/>
                  </a:solidFill>
                  <a:latin typeface="IBM Plex Sans Bold"/>
                </a:rPr>
                <a:t>INCEPTION</a:t>
              </a:r>
            </a:p>
          </p:txBody>
        </p:sp>
        <p:sp>
          <p:nvSpPr>
            <p:cNvPr id="7" name="Freeform 7"/>
            <p:cNvSpPr/>
            <p:nvPr/>
          </p:nvSpPr>
          <p:spPr>
            <a:xfrm>
              <a:off x="0" y="0"/>
              <a:ext cx="633503" cy="652485"/>
            </a:xfrm>
            <a:custGeom>
              <a:avLst/>
              <a:gdLst/>
              <a:ahLst/>
              <a:cxnLst/>
              <a:rect l="l" t="t" r="r" b="b"/>
              <a:pathLst>
                <a:path w="633503" h="652485">
                  <a:moveTo>
                    <a:pt x="0" y="0"/>
                  </a:moveTo>
                  <a:lnTo>
                    <a:pt x="633503" y="0"/>
                  </a:lnTo>
                  <a:lnTo>
                    <a:pt x="633503" y="652485"/>
                  </a:lnTo>
                  <a:lnTo>
                    <a:pt x="0" y="6524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grpSp>
        <p:nvGrpSpPr>
          <p:cNvPr id="2" name="Group 2"/>
          <p:cNvGrpSpPr/>
          <p:nvPr/>
        </p:nvGrpSpPr>
        <p:grpSpPr>
          <a:xfrm>
            <a:off x="-289060" y="8030141"/>
            <a:ext cx="19151870" cy="9114142"/>
            <a:chOff x="0" y="0"/>
            <a:chExt cx="25535827" cy="12152189"/>
          </a:xfrm>
        </p:grpSpPr>
        <p:sp>
          <p:nvSpPr>
            <p:cNvPr id="3" name="Freeform 3"/>
            <p:cNvSpPr/>
            <p:nvPr/>
          </p:nvSpPr>
          <p:spPr>
            <a:xfrm>
              <a:off x="0" y="383530"/>
              <a:ext cx="14103200" cy="11385128"/>
            </a:xfrm>
            <a:custGeom>
              <a:avLst/>
              <a:gdLst/>
              <a:ahLst/>
              <a:cxnLst/>
              <a:rect l="l" t="t" r="r" b="b"/>
              <a:pathLst>
                <a:path w="14103200" h="11385128">
                  <a:moveTo>
                    <a:pt x="0" y="0"/>
                  </a:moveTo>
                  <a:lnTo>
                    <a:pt x="14103200" y="0"/>
                  </a:lnTo>
                  <a:lnTo>
                    <a:pt x="14103200" y="11385129"/>
                  </a:lnTo>
                  <a:lnTo>
                    <a:pt x="0" y="113851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4774539" y="0"/>
              <a:ext cx="10761288" cy="12152189"/>
            </a:xfrm>
            <a:custGeom>
              <a:avLst/>
              <a:gdLst/>
              <a:ahLst/>
              <a:cxnLst/>
              <a:rect l="l" t="t" r="r" b="b"/>
              <a:pathLst>
                <a:path w="10761288" h="12152189">
                  <a:moveTo>
                    <a:pt x="0" y="0"/>
                  </a:moveTo>
                  <a:lnTo>
                    <a:pt x="10761288" y="0"/>
                  </a:lnTo>
                  <a:lnTo>
                    <a:pt x="10761288" y="12152189"/>
                  </a:lnTo>
                  <a:lnTo>
                    <a:pt x="0" y="12152189"/>
                  </a:lnTo>
                  <a:lnTo>
                    <a:pt x="0" y="0"/>
                  </a:lnTo>
                  <a:close/>
                </a:path>
              </a:pathLst>
            </a:custGeom>
            <a:blipFill>
              <a:blip r:embed="rId4">
                <a:extLst>
                  <a:ext uri="{96DAC541-7B7A-43D3-8B79-37D633B846F1}">
                    <asvg:svgBlip xmlns="" xmlns:asvg="http://schemas.microsoft.com/office/drawing/2016/SVG/main" r:embed="rId5"/>
                  </a:ext>
                </a:extLst>
              </a:blip>
              <a:stretch>
                <a:fillRect l="-39884"/>
              </a:stretch>
            </a:blipFill>
          </p:spPr>
        </p:sp>
      </p:grpSp>
      <p:sp>
        <p:nvSpPr>
          <p:cNvPr id="5" name="TextBox 5"/>
          <p:cNvSpPr txBox="1"/>
          <p:nvPr/>
        </p:nvSpPr>
        <p:spPr>
          <a:xfrm>
            <a:off x="538970" y="495300"/>
            <a:ext cx="9536629" cy="1253641"/>
          </a:xfrm>
          <a:prstGeom prst="rect">
            <a:avLst/>
          </a:prstGeom>
        </p:spPr>
        <p:txBody>
          <a:bodyPr lIns="0" tIns="0" rIns="0" bIns="0" rtlCol="0" anchor="t">
            <a:spAutoFit/>
          </a:bodyPr>
          <a:lstStyle/>
          <a:p>
            <a:pPr>
              <a:lnSpc>
                <a:spcPts val="9871"/>
              </a:lnSpc>
            </a:pPr>
            <a:r>
              <a:rPr lang="en-US" sz="8226">
                <a:solidFill>
                  <a:srgbClr val="FFFFFF"/>
                </a:solidFill>
                <a:latin typeface="Be Vietnam Ultra-Bold"/>
              </a:rPr>
              <a:t>Төслийн төсөв </a:t>
            </a:r>
          </a:p>
        </p:txBody>
      </p:sp>
      <p:graphicFrame>
        <p:nvGraphicFramePr>
          <p:cNvPr id="6" name="Table 6"/>
          <p:cNvGraphicFramePr>
            <a:graphicFrameLocks noGrp="1"/>
          </p:cNvGraphicFramePr>
          <p:nvPr/>
        </p:nvGraphicFramePr>
        <p:xfrm>
          <a:off x="1028700" y="2540947"/>
          <a:ext cx="16202025" cy="5205105"/>
        </p:xfrm>
        <a:graphic>
          <a:graphicData uri="http://schemas.openxmlformats.org/drawingml/2006/table">
            <a:tbl>
              <a:tblPr/>
              <a:tblGrid>
                <a:gridCol w="1221892"/>
                <a:gridCol w="4987611"/>
                <a:gridCol w="9992522"/>
              </a:tblGrid>
              <a:tr h="1143745">
                <a:tc>
                  <a:txBody>
                    <a:bodyPr/>
                    <a:lstStyle/>
                    <a:p>
                      <a:pPr algn="ctr">
                        <a:lnSpc>
                          <a:spcPts val="3359"/>
                        </a:lnSpc>
                        <a:defRPr/>
                      </a:pPr>
                      <a:r>
                        <a:rPr lang="en-US" sz="2399">
                          <a:solidFill>
                            <a:srgbClr val="F8F8F8"/>
                          </a:solidFill>
                          <a:latin typeface="Be Vietnam Ultra-Bold"/>
                        </a:rPr>
                        <a:t>№</a:t>
                      </a:r>
                      <a:endParaRPr lang="en-US" sz="1100"/>
                    </a:p>
                  </a:txBody>
                  <a:tcPr marL="190500" marR="190500" marT="190500" marB="190500" anchor="ctr">
                    <a:lnL w="9525" cap="flat" cmpd="sng" algn="ctr">
                      <a:solidFill>
                        <a:srgbClr val="01003B"/>
                      </a:solidFill>
                      <a:prstDash val="solid"/>
                      <a:round/>
                      <a:headEnd type="none" w="med" len="med"/>
                      <a:tailEnd type="none" w="med" len="med"/>
                    </a:lnL>
                    <a:lnR w="0"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01003B"/>
                    </a:solidFill>
                  </a:tcPr>
                </a:tc>
                <a:tc>
                  <a:txBody>
                    <a:bodyPr/>
                    <a:lstStyle/>
                    <a:p>
                      <a:pPr algn="ctr">
                        <a:lnSpc>
                          <a:spcPts val="3919"/>
                        </a:lnSpc>
                        <a:defRPr/>
                      </a:pPr>
                      <a:r>
                        <a:rPr lang="en-US" sz="2799">
                          <a:solidFill>
                            <a:srgbClr val="F8F8F8"/>
                          </a:solidFill>
                          <a:latin typeface="Be Vietnam Ultra-Bold"/>
                        </a:rPr>
                        <a:t>Сэдэв</a:t>
                      </a:r>
                      <a:endParaRPr lang="en-US" sz="1100"/>
                    </a:p>
                  </a:txBody>
                  <a:tcPr marL="190500" marR="190500" marT="190500" marB="190500" anchor="ctr">
                    <a:lnL w="0" cap="flat" cmpd="sng" algn="ctr">
                      <a:solidFill>
                        <a:srgbClr val="01003B"/>
                      </a:solidFill>
                      <a:prstDash val="solid"/>
                      <a:round/>
                      <a:headEnd type="none" w="med" len="med"/>
                      <a:tailEnd type="none" w="med" len="med"/>
                    </a:lnL>
                    <a:lnR w="0"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01003B"/>
                    </a:solidFill>
                  </a:tcPr>
                </a:tc>
                <a:tc>
                  <a:txBody>
                    <a:bodyPr/>
                    <a:lstStyle/>
                    <a:p>
                      <a:pPr algn="ctr">
                        <a:lnSpc>
                          <a:spcPts val="4479"/>
                        </a:lnSpc>
                        <a:defRPr/>
                      </a:pPr>
                      <a:r>
                        <a:rPr lang="en-US" sz="3199">
                          <a:solidFill>
                            <a:srgbClr val="F8F8F8"/>
                          </a:solidFill>
                          <a:latin typeface="Be Vietnam"/>
                        </a:rPr>
                        <a:t>Нийт шаардагдах төсөв</a:t>
                      </a:r>
                      <a:endParaRPr lang="en-US" sz="1100"/>
                    </a:p>
                  </a:txBody>
                  <a:tcPr marL="190500" marR="190500" marT="190500" marB="190500" anchor="ctr">
                    <a:lnL w="0" cap="flat" cmpd="sng" algn="ctr">
                      <a:solidFill>
                        <a:srgbClr val="01003B"/>
                      </a:solidFill>
                      <a:prstDash val="solid"/>
                      <a:round/>
                      <a:headEnd type="none" w="med" len="med"/>
                      <a:tailEnd type="none" w="med" len="med"/>
                    </a:lnL>
                    <a:lnR w="9525"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01003B"/>
                    </a:solidFill>
                  </a:tcPr>
                </a:tc>
              </a:tr>
              <a:tr h="1092881">
                <a:tc>
                  <a:txBody>
                    <a:bodyPr/>
                    <a:lstStyle/>
                    <a:p>
                      <a:pPr algn="ctr">
                        <a:lnSpc>
                          <a:spcPts val="2659"/>
                        </a:lnSpc>
                        <a:defRPr/>
                      </a:pPr>
                      <a:r>
                        <a:rPr lang="en-US" sz="1899">
                          <a:solidFill>
                            <a:srgbClr val="01003B"/>
                          </a:solidFill>
                          <a:latin typeface="IBM Plex Sans"/>
                        </a:rPr>
                        <a:t>1</a:t>
                      </a:r>
                      <a:endParaRPr lang="en-US" sz="1100"/>
                    </a:p>
                  </a:txBody>
                  <a:tcPr marL="190500" marR="190500" marT="190500" marB="190500" anchor="ctr">
                    <a:lnL w="9525" cap="flat" cmpd="sng" algn="ctr">
                      <a:solidFill>
                        <a:srgbClr val="01003B"/>
                      </a:solidFill>
                      <a:prstDash val="solid"/>
                      <a:round/>
                      <a:headEnd type="none" w="med" len="med"/>
                      <a:tailEnd type="none" w="med" len="med"/>
                    </a:lnL>
                    <a:lnR w="0"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F8F8F8"/>
                    </a:solidFill>
                  </a:tcPr>
                </a:tc>
                <a:tc>
                  <a:txBody>
                    <a:bodyPr/>
                    <a:lstStyle/>
                    <a:p>
                      <a:pPr algn="ctr">
                        <a:lnSpc>
                          <a:spcPts val="3919"/>
                        </a:lnSpc>
                        <a:defRPr/>
                      </a:pPr>
                      <a:r>
                        <a:rPr lang="en-US" sz="2799">
                          <a:solidFill>
                            <a:srgbClr val="01003B"/>
                          </a:solidFill>
                          <a:latin typeface="IBM Plex Sans"/>
                        </a:rPr>
                        <a:t>Амьдрах-Орчин</a:t>
                      </a:r>
                      <a:endParaRPr lang="en-US" sz="1100"/>
                    </a:p>
                  </a:txBody>
                  <a:tcPr marL="190500" marR="190500" marT="190500" marB="190500" anchor="ctr">
                    <a:lnL w="0" cap="flat" cmpd="sng" algn="ctr">
                      <a:solidFill>
                        <a:srgbClr val="01003B"/>
                      </a:solidFill>
                      <a:prstDash val="solid"/>
                      <a:round/>
                      <a:headEnd type="none" w="med" len="med"/>
                      <a:tailEnd type="none" w="med" len="med"/>
                    </a:lnL>
                    <a:lnR w="0"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F8F8F8"/>
                    </a:solidFill>
                  </a:tcPr>
                </a:tc>
                <a:tc>
                  <a:txBody>
                    <a:bodyPr/>
                    <a:lstStyle/>
                    <a:p>
                      <a:pPr algn="ctr">
                        <a:lnSpc>
                          <a:spcPts val="3919"/>
                        </a:lnSpc>
                        <a:defRPr/>
                      </a:pPr>
                      <a:r>
                        <a:rPr lang="en-US" sz="2799">
                          <a:solidFill>
                            <a:srgbClr val="01003B"/>
                          </a:solidFill>
                          <a:latin typeface="IBM Plex Sans"/>
                        </a:rPr>
                        <a:t>14’545’250</a:t>
                      </a:r>
                      <a:endParaRPr lang="en-US" sz="1100"/>
                    </a:p>
                  </a:txBody>
                  <a:tcPr marL="190500" marR="190500" marT="190500" marB="190500" anchor="ctr">
                    <a:lnL w="0" cap="flat" cmpd="sng" algn="ctr">
                      <a:solidFill>
                        <a:srgbClr val="01003B"/>
                      </a:solidFill>
                      <a:prstDash val="solid"/>
                      <a:round/>
                      <a:headEnd type="none" w="med" len="med"/>
                      <a:tailEnd type="none" w="med" len="med"/>
                    </a:lnL>
                    <a:lnR w="9525"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F8F8F8"/>
                    </a:solidFill>
                  </a:tcPr>
                </a:tc>
              </a:tr>
              <a:tr h="973331">
                <a:tc>
                  <a:txBody>
                    <a:bodyPr/>
                    <a:lstStyle/>
                    <a:p>
                      <a:pPr algn="ctr">
                        <a:lnSpc>
                          <a:spcPts val="3219"/>
                        </a:lnSpc>
                        <a:defRPr/>
                      </a:pPr>
                      <a:r>
                        <a:rPr lang="en-US" sz="2299">
                          <a:solidFill>
                            <a:srgbClr val="01003B"/>
                          </a:solidFill>
                          <a:latin typeface="IBM Plex Sans"/>
                        </a:rPr>
                        <a:t>2</a:t>
                      </a:r>
                      <a:endParaRPr lang="en-US" sz="1100"/>
                    </a:p>
                  </a:txBody>
                  <a:tcPr marL="190500" marR="190500" marT="190500" marB="190500" anchor="ctr">
                    <a:lnL w="9525" cap="flat" cmpd="sng" algn="ctr">
                      <a:solidFill>
                        <a:srgbClr val="01003B"/>
                      </a:solidFill>
                      <a:prstDash val="solid"/>
                      <a:round/>
                      <a:headEnd type="none" w="med" len="med"/>
                      <a:tailEnd type="none" w="med" len="med"/>
                    </a:lnL>
                    <a:lnR w="0"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F8F8F8"/>
                    </a:solidFill>
                  </a:tcPr>
                </a:tc>
                <a:tc>
                  <a:txBody>
                    <a:bodyPr/>
                    <a:lstStyle/>
                    <a:p>
                      <a:pPr algn="ctr">
                        <a:lnSpc>
                          <a:spcPts val="3919"/>
                        </a:lnSpc>
                        <a:defRPr/>
                      </a:pPr>
                      <a:r>
                        <a:rPr lang="en-US" sz="2799">
                          <a:solidFill>
                            <a:srgbClr val="01003B"/>
                          </a:solidFill>
                          <a:latin typeface="IBM Plex Sans"/>
                        </a:rPr>
                        <a:t>Сурах- Хөгжих</a:t>
                      </a:r>
                      <a:endParaRPr lang="en-US" sz="1100"/>
                    </a:p>
                  </a:txBody>
                  <a:tcPr marL="190500" marR="190500" marT="190500" marB="190500" anchor="ctr">
                    <a:lnL w="0" cap="flat" cmpd="sng" algn="ctr">
                      <a:solidFill>
                        <a:srgbClr val="01003B"/>
                      </a:solidFill>
                      <a:prstDash val="solid"/>
                      <a:round/>
                      <a:headEnd type="none" w="med" len="med"/>
                      <a:tailEnd type="none" w="med" len="med"/>
                    </a:lnL>
                    <a:lnR w="0"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F8F8F8"/>
                    </a:solidFill>
                  </a:tcPr>
                </a:tc>
                <a:tc>
                  <a:txBody>
                    <a:bodyPr/>
                    <a:lstStyle/>
                    <a:p>
                      <a:pPr algn="ctr">
                        <a:lnSpc>
                          <a:spcPts val="3919"/>
                        </a:lnSpc>
                        <a:defRPr/>
                      </a:pPr>
                      <a:r>
                        <a:rPr lang="en-US" sz="2799">
                          <a:solidFill>
                            <a:srgbClr val="01003B"/>
                          </a:solidFill>
                          <a:latin typeface="IBM Plex Sans"/>
                        </a:rPr>
                        <a:t>8’350’000</a:t>
                      </a:r>
                      <a:endParaRPr lang="en-US" sz="1100"/>
                    </a:p>
                  </a:txBody>
                  <a:tcPr marL="190500" marR="190500" marT="190500" marB="190500" anchor="ctr">
                    <a:lnL w="0" cap="flat" cmpd="sng" algn="ctr">
                      <a:solidFill>
                        <a:srgbClr val="01003B"/>
                      </a:solidFill>
                      <a:prstDash val="solid"/>
                      <a:round/>
                      <a:headEnd type="none" w="med" len="med"/>
                      <a:tailEnd type="none" w="med" len="med"/>
                    </a:lnL>
                    <a:lnR w="9525"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F8F8F8"/>
                    </a:solidFill>
                  </a:tcPr>
                </a:tc>
              </a:tr>
              <a:tr h="973331">
                <a:tc>
                  <a:txBody>
                    <a:bodyPr/>
                    <a:lstStyle/>
                    <a:p>
                      <a:pPr algn="ctr">
                        <a:lnSpc>
                          <a:spcPts val="2659"/>
                        </a:lnSpc>
                        <a:defRPr/>
                      </a:pPr>
                      <a:r>
                        <a:rPr lang="en-US" sz="1899">
                          <a:solidFill>
                            <a:srgbClr val="01003B"/>
                          </a:solidFill>
                          <a:latin typeface="IBM Plex Sans"/>
                        </a:rPr>
                        <a:t>3</a:t>
                      </a:r>
                      <a:endParaRPr lang="en-US" sz="1100"/>
                    </a:p>
                  </a:txBody>
                  <a:tcPr marL="190500" marR="190500" marT="190500" marB="190500" anchor="ctr">
                    <a:lnL w="9525" cap="flat" cmpd="sng" algn="ctr">
                      <a:solidFill>
                        <a:srgbClr val="01003B"/>
                      </a:solidFill>
                      <a:prstDash val="solid"/>
                      <a:round/>
                      <a:headEnd type="none" w="med" len="med"/>
                      <a:tailEnd type="none" w="med" len="med"/>
                    </a:lnL>
                    <a:lnR w="0"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F8F8F8"/>
                    </a:solidFill>
                  </a:tcPr>
                </a:tc>
                <a:tc>
                  <a:txBody>
                    <a:bodyPr/>
                    <a:lstStyle/>
                    <a:p>
                      <a:pPr algn="ctr">
                        <a:lnSpc>
                          <a:spcPts val="3919"/>
                        </a:lnSpc>
                        <a:defRPr/>
                      </a:pPr>
                      <a:r>
                        <a:rPr lang="en-US" sz="2799">
                          <a:solidFill>
                            <a:srgbClr val="01003B"/>
                          </a:solidFill>
                          <a:latin typeface="IBM Plex Sans"/>
                        </a:rPr>
                        <a:t>Ажиллах- Орлого олох</a:t>
                      </a:r>
                      <a:endParaRPr lang="en-US" sz="1100"/>
                    </a:p>
                  </a:txBody>
                  <a:tcPr marL="190500" marR="190500" marT="190500" marB="190500" anchor="ctr">
                    <a:lnL w="0" cap="flat" cmpd="sng" algn="ctr">
                      <a:solidFill>
                        <a:srgbClr val="01003B"/>
                      </a:solidFill>
                      <a:prstDash val="solid"/>
                      <a:round/>
                      <a:headEnd type="none" w="med" len="med"/>
                      <a:tailEnd type="none" w="med" len="med"/>
                    </a:lnL>
                    <a:lnR w="0"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F8F8F8"/>
                    </a:solidFill>
                  </a:tcPr>
                </a:tc>
                <a:tc>
                  <a:txBody>
                    <a:bodyPr/>
                    <a:lstStyle/>
                    <a:p>
                      <a:pPr algn="ctr">
                        <a:lnSpc>
                          <a:spcPts val="3919"/>
                        </a:lnSpc>
                        <a:defRPr/>
                      </a:pPr>
                      <a:r>
                        <a:rPr lang="en-US" sz="2799">
                          <a:solidFill>
                            <a:srgbClr val="01003B"/>
                          </a:solidFill>
                          <a:latin typeface="IBM Plex Sans"/>
                        </a:rPr>
                        <a:t>5’100’000</a:t>
                      </a:r>
                      <a:endParaRPr lang="en-US" sz="1100"/>
                    </a:p>
                  </a:txBody>
                  <a:tcPr marL="190500" marR="190500" marT="190500" marB="190500" anchor="ctr">
                    <a:lnL w="0" cap="flat" cmpd="sng" algn="ctr">
                      <a:solidFill>
                        <a:srgbClr val="01003B"/>
                      </a:solidFill>
                      <a:prstDash val="solid"/>
                      <a:round/>
                      <a:headEnd type="none" w="med" len="med"/>
                      <a:tailEnd type="none" w="med" len="med"/>
                    </a:lnL>
                    <a:lnR w="9525"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F8F8F8"/>
                    </a:solidFill>
                  </a:tcPr>
                </a:tc>
              </a:tr>
              <a:tr h="1021817">
                <a:tc>
                  <a:txBody>
                    <a:bodyPr/>
                    <a:lstStyle/>
                    <a:p>
                      <a:pPr algn="ctr">
                        <a:lnSpc>
                          <a:spcPts val="3359"/>
                        </a:lnSpc>
                        <a:defRPr/>
                      </a:pPr>
                      <a:r>
                        <a:rPr lang="en-US" sz="2399">
                          <a:solidFill>
                            <a:srgbClr val="2667FF"/>
                          </a:solidFill>
                          <a:latin typeface="IBM Plex Sans"/>
                        </a:rPr>
                        <a:t>Нийт</a:t>
                      </a:r>
                      <a:endParaRPr lang="en-US" sz="1100"/>
                    </a:p>
                  </a:txBody>
                  <a:tcPr marL="190500" marR="190500" marT="190500" marB="190500" anchor="ctr">
                    <a:lnL w="9525" cap="flat" cmpd="sng" algn="ctr">
                      <a:solidFill>
                        <a:srgbClr val="01003B"/>
                      </a:solidFill>
                      <a:prstDash val="solid"/>
                      <a:round/>
                      <a:headEnd type="none" w="med" len="med"/>
                      <a:tailEnd type="none" w="med" len="med"/>
                    </a:lnL>
                    <a:lnR w="9525"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F8F8F8"/>
                    </a:solidFill>
                  </a:tcPr>
                </a:tc>
                <a:tc>
                  <a:txBody>
                    <a:bodyPr/>
                    <a:lstStyle/>
                    <a:p>
                      <a:pPr algn="ctr">
                        <a:lnSpc>
                          <a:spcPts val="3919"/>
                        </a:lnSpc>
                        <a:defRPr/>
                      </a:pPr>
                      <a:r>
                        <a:rPr lang="en-US" sz="2799">
                          <a:solidFill>
                            <a:srgbClr val="01003B"/>
                          </a:solidFill>
                          <a:latin typeface="IBM Plex Sans"/>
                        </a:rPr>
                        <a:t>27'995'250</a:t>
                      </a:r>
                      <a:endParaRPr lang="en-US" sz="1100"/>
                    </a:p>
                  </a:txBody>
                  <a:tcPr marL="190500" marR="190500" marT="190500" marB="190500" anchor="ctr">
                    <a:lnL w="9525" cap="flat" cmpd="sng" algn="ctr">
                      <a:solidFill>
                        <a:srgbClr val="01003B"/>
                      </a:solidFill>
                      <a:prstDash val="solid"/>
                      <a:round/>
                      <a:headEnd type="none" w="med" len="med"/>
                      <a:tailEnd type="none" w="med" len="med"/>
                    </a:lnL>
                    <a:lnR w="0"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F8F8F8"/>
                    </a:solidFill>
                  </a:tcPr>
                </a:tc>
                <a:tc>
                  <a:txBody>
                    <a:bodyPr/>
                    <a:lstStyle/>
                    <a:p>
                      <a:pPr algn="ctr">
                        <a:lnSpc>
                          <a:spcPts val="2659"/>
                        </a:lnSpc>
                        <a:defRPr/>
                      </a:pPr>
                      <a:endParaRPr lang="en-US" sz="1100"/>
                    </a:p>
                  </a:txBody>
                  <a:tcPr marL="190500" marR="190500" marT="190500" marB="190500" anchor="ctr">
                    <a:lnL w="0" cap="flat" cmpd="sng" algn="ctr">
                      <a:solidFill>
                        <a:srgbClr val="01003B"/>
                      </a:solidFill>
                      <a:prstDash val="solid"/>
                      <a:round/>
                      <a:headEnd type="none" w="med" len="med"/>
                      <a:tailEnd type="none" w="med" len="med"/>
                    </a:lnL>
                    <a:lnR w="9525" cap="flat" cmpd="sng" algn="ctr">
                      <a:solidFill>
                        <a:srgbClr val="01003B"/>
                      </a:solidFill>
                      <a:prstDash val="solid"/>
                      <a:round/>
                      <a:headEnd type="none" w="med" len="med"/>
                      <a:tailEnd type="none" w="med" len="med"/>
                    </a:lnR>
                    <a:lnT w="9525" cap="flat" cmpd="sng" algn="ctr">
                      <a:solidFill>
                        <a:srgbClr val="01003B"/>
                      </a:solidFill>
                      <a:prstDash val="solid"/>
                      <a:round/>
                      <a:headEnd type="none" w="med" len="med"/>
                      <a:tailEnd type="none" w="med" len="med"/>
                    </a:lnT>
                    <a:lnB w="9525" cap="flat" cmpd="sng" algn="ctr">
                      <a:solidFill>
                        <a:srgbClr val="01003B"/>
                      </a:solidFill>
                      <a:prstDash val="solid"/>
                      <a:round/>
                      <a:headEnd type="none" w="med" len="med"/>
                      <a:tailEnd type="none" w="med" len="med"/>
                    </a:lnB>
                    <a:solidFill>
                      <a:srgbClr val="F8F8F8"/>
                    </a:solidFill>
                  </a:tcPr>
                </a:tc>
              </a:tr>
            </a:tbl>
          </a:graphicData>
        </a:graphic>
      </p:graphicFrame>
      <p:sp>
        <p:nvSpPr>
          <p:cNvPr id="7" name="AutoShape 7"/>
          <p:cNvSpPr/>
          <p:nvPr/>
        </p:nvSpPr>
        <p:spPr>
          <a:xfrm flipH="1" flipV="1">
            <a:off x="2289932" y="3674262"/>
            <a:ext cx="0" cy="4071791"/>
          </a:xfrm>
          <a:prstGeom prst="line">
            <a:avLst/>
          </a:prstGeom>
          <a:ln w="66675" cap="flat">
            <a:solidFill>
              <a:srgbClr val="000000"/>
            </a:solidFill>
            <a:prstDash val="solid"/>
            <a:headEnd type="none" w="sm" len="sm"/>
            <a:tailEnd type="none" w="sm" len="sm"/>
          </a:ln>
        </p:spPr>
      </p:sp>
      <p:sp>
        <p:nvSpPr>
          <p:cNvPr id="8" name="AutoShape 8"/>
          <p:cNvSpPr/>
          <p:nvPr/>
        </p:nvSpPr>
        <p:spPr>
          <a:xfrm flipH="1" flipV="1">
            <a:off x="7215280" y="3709402"/>
            <a:ext cx="0" cy="4036650"/>
          </a:xfrm>
          <a:prstGeom prst="line">
            <a:avLst/>
          </a:prstGeom>
          <a:ln w="85725" cap="flat">
            <a:solidFill>
              <a:srgbClr val="000000"/>
            </a:solidFill>
            <a:prstDash val="solid"/>
            <a:headEnd type="none" w="sm" len="sm"/>
            <a:tailEnd type="none" w="sm" len="sm"/>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TextBox 2"/>
          <p:cNvSpPr txBox="1"/>
          <p:nvPr/>
        </p:nvSpPr>
        <p:spPr>
          <a:xfrm>
            <a:off x="2332501" y="631618"/>
            <a:ext cx="14926799" cy="1323054"/>
          </a:xfrm>
          <a:prstGeom prst="rect">
            <a:avLst/>
          </a:prstGeom>
        </p:spPr>
        <p:txBody>
          <a:bodyPr lIns="0" tIns="0" rIns="0" bIns="0" rtlCol="0" anchor="t">
            <a:spAutoFit/>
          </a:bodyPr>
          <a:lstStyle/>
          <a:p>
            <a:pPr algn="ctr">
              <a:lnSpc>
                <a:spcPts val="10807"/>
              </a:lnSpc>
            </a:pPr>
            <a:r>
              <a:rPr lang="en-US" sz="7719">
                <a:solidFill>
                  <a:srgbClr val="FFFFFF"/>
                </a:solidFill>
                <a:latin typeface="Canva Sans 1 Bold"/>
              </a:rPr>
              <a:t>ОЮУТНЫ БИДНИЙ ОРОЛЦОО</a:t>
            </a:r>
          </a:p>
        </p:txBody>
      </p:sp>
      <p:sp>
        <p:nvSpPr>
          <p:cNvPr id="3" name="Freeform 3"/>
          <p:cNvSpPr/>
          <p:nvPr/>
        </p:nvSpPr>
        <p:spPr>
          <a:xfrm rot="3573444">
            <a:off x="-2834278" y="6281616"/>
            <a:ext cx="6806172" cy="4603447"/>
          </a:xfrm>
          <a:custGeom>
            <a:avLst/>
            <a:gdLst/>
            <a:ahLst/>
            <a:cxnLst/>
            <a:rect l="l" t="t" r="r" b="b"/>
            <a:pathLst>
              <a:path w="6806172" h="4603447">
                <a:moveTo>
                  <a:pt x="0" y="0"/>
                </a:moveTo>
                <a:lnTo>
                  <a:pt x="6806172" y="0"/>
                </a:lnTo>
                <a:lnTo>
                  <a:pt x="6806172" y="4603447"/>
                </a:lnTo>
                <a:lnTo>
                  <a:pt x="0" y="460344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5400000">
            <a:off x="179957" y="6059176"/>
            <a:ext cx="9074405" cy="4174226"/>
          </a:xfrm>
          <a:custGeom>
            <a:avLst/>
            <a:gdLst/>
            <a:ahLst/>
            <a:cxnLst/>
            <a:rect l="l" t="t" r="r" b="b"/>
            <a:pathLst>
              <a:path w="9074405" h="4174226">
                <a:moveTo>
                  <a:pt x="0" y="0"/>
                </a:moveTo>
                <a:lnTo>
                  <a:pt x="9074405" y="0"/>
                </a:lnTo>
                <a:lnTo>
                  <a:pt x="9074405" y="4174227"/>
                </a:lnTo>
                <a:lnTo>
                  <a:pt x="0" y="41742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5400000">
            <a:off x="4931587" y="6059176"/>
            <a:ext cx="9074405" cy="4174226"/>
          </a:xfrm>
          <a:custGeom>
            <a:avLst/>
            <a:gdLst/>
            <a:ahLst/>
            <a:cxnLst/>
            <a:rect l="l" t="t" r="r" b="b"/>
            <a:pathLst>
              <a:path w="9074405" h="4174226">
                <a:moveTo>
                  <a:pt x="0" y="0"/>
                </a:moveTo>
                <a:lnTo>
                  <a:pt x="9074405" y="0"/>
                </a:lnTo>
                <a:lnTo>
                  <a:pt x="9074405" y="4174227"/>
                </a:lnTo>
                <a:lnTo>
                  <a:pt x="0" y="41742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5400000">
            <a:off x="9686838" y="6059176"/>
            <a:ext cx="9074405" cy="4174226"/>
          </a:xfrm>
          <a:custGeom>
            <a:avLst/>
            <a:gdLst/>
            <a:ahLst/>
            <a:cxnLst/>
            <a:rect l="l" t="t" r="r" b="b"/>
            <a:pathLst>
              <a:path w="9074405" h="4174226">
                <a:moveTo>
                  <a:pt x="0" y="0"/>
                </a:moveTo>
                <a:lnTo>
                  <a:pt x="9074405" y="0"/>
                </a:lnTo>
                <a:lnTo>
                  <a:pt x="9074405" y="4174227"/>
                </a:lnTo>
                <a:lnTo>
                  <a:pt x="0" y="41742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3054358" y="4721752"/>
            <a:ext cx="3325604" cy="1216026"/>
          </a:xfrm>
          <a:prstGeom prst="rect">
            <a:avLst/>
          </a:prstGeom>
        </p:spPr>
        <p:txBody>
          <a:bodyPr lIns="0" tIns="0" rIns="0" bIns="0" rtlCol="0" anchor="t">
            <a:spAutoFit/>
          </a:bodyPr>
          <a:lstStyle/>
          <a:p>
            <a:pPr algn="ctr">
              <a:lnSpc>
                <a:spcPts val="4899"/>
              </a:lnSpc>
              <a:spcBef>
                <a:spcPct val="0"/>
              </a:spcBef>
            </a:pPr>
            <a:r>
              <a:rPr lang="en-US" sz="3499">
                <a:solidFill>
                  <a:srgbClr val="FFFFFF"/>
                </a:solidFill>
                <a:latin typeface="IBM Plex Sans Bold"/>
              </a:rPr>
              <a:t>Бүтээмжийн оролцоо</a:t>
            </a:r>
          </a:p>
        </p:txBody>
      </p:sp>
      <p:sp>
        <p:nvSpPr>
          <p:cNvPr id="8" name="TextBox 8"/>
          <p:cNvSpPr txBox="1"/>
          <p:nvPr/>
        </p:nvSpPr>
        <p:spPr>
          <a:xfrm>
            <a:off x="7562114" y="4721752"/>
            <a:ext cx="3813349" cy="1216026"/>
          </a:xfrm>
          <a:prstGeom prst="rect">
            <a:avLst/>
          </a:prstGeom>
        </p:spPr>
        <p:txBody>
          <a:bodyPr lIns="0" tIns="0" rIns="0" bIns="0" rtlCol="0" anchor="t">
            <a:spAutoFit/>
          </a:bodyPr>
          <a:lstStyle/>
          <a:p>
            <a:pPr algn="ctr">
              <a:lnSpc>
                <a:spcPts val="4899"/>
              </a:lnSpc>
              <a:spcBef>
                <a:spcPct val="0"/>
              </a:spcBef>
            </a:pPr>
            <a:r>
              <a:rPr lang="en-US" sz="3499">
                <a:solidFill>
                  <a:srgbClr val="FFFFFF"/>
                </a:solidFill>
                <a:latin typeface="IBM Plex Sans Bold"/>
              </a:rPr>
              <a:t>Хөгжлийн оролцоо</a:t>
            </a:r>
          </a:p>
        </p:txBody>
      </p:sp>
      <p:sp>
        <p:nvSpPr>
          <p:cNvPr id="9" name="TextBox 9"/>
          <p:cNvSpPr txBox="1"/>
          <p:nvPr/>
        </p:nvSpPr>
        <p:spPr>
          <a:xfrm>
            <a:off x="12497804" y="4721752"/>
            <a:ext cx="3813349" cy="596901"/>
          </a:xfrm>
          <a:prstGeom prst="rect">
            <a:avLst/>
          </a:prstGeom>
        </p:spPr>
        <p:txBody>
          <a:bodyPr lIns="0" tIns="0" rIns="0" bIns="0" rtlCol="0" anchor="t">
            <a:spAutoFit/>
          </a:bodyPr>
          <a:lstStyle/>
          <a:p>
            <a:pPr algn="ctr">
              <a:lnSpc>
                <a:spcPts val="4899"/>
              </a:lnSpc>
              <a:spcBef>
                <a:spcPct val="0"/>
              </a:spcBef>
            </a:pPr>
            <a:r>
              <a:rPr lang="en-US" sz="3499">
                <a:solidFill>
                  <a:srgbClr val="FFFFFF"/>
                </a:solidFill>
                <a:latin typeface="IBM Plex Sans Bold"/>
              </a:rPr>
              <a:t>Орлого олох</a:t>
            </a:r>
          </a:p>
        </p:txBody>
      </p:sp>
      <p:sp>
        <p:nvSpPr>
          <p:cNvPr id="10" name="Freeform 10"/>
          <p:cNvSpPr/>
          <p:nvPr/>
        </p:nvSpPr>
        <p:spPr>
          <a:xfrm>
            <a:off x="3840012" y="6579986"/>
            <a:ext cx="1893839" cy="2361931"/>
          </a:xfrm>
          <a:custGeom>
            <a:avLst/>
            <a:gdLst/>
            <a:ahLst/>
            <a:cxnLst/>
            <a:rect l="l" t="t" r="r" b="b"/>
            <a:pathLst>
              <a:path w="1893839" h="2361931">
                <a:moveTo>
                  <a:pt x="0" y="0"/>
                </a:moveTo>
                <a:lnTo>
                  <a:pt x="1893839" y="0"/>
                </a:lnTo>
                <a:lnTo>
                  <a:pt x="1893839" y="2361930"/>
                </a:lnTo>
                <a:lnTo>
                  <a:pt x="0" y="236193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13201800" y="6579986"/>
            <a:ext cx="2211626" cy="2361931"/>
          </a:xfrm>
          <a:custGeom>
            <a:avLst/>
            <a:gdLst/>
            <a:ahLst/>
            <a:cxnLst/>
            <a:rect l="l" t="t" r="r" b="b"/>
            <a:pathLst>
              <a:path w="2211626" h="2361931">
                <a:moveTo>
                  <a:pt x="0" y="0"/>
                </a:moveTo>
                <a:lnTo>
                  <a:pt x="2211626" y="0"/>
                </a:lnTo>
                <a:lnTo>
                  <a:pt x="2211626" y="2361930"/>
                </a:lnTo>
                <a:lnTo>
                  <a:pt x="0" y="236193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a:off x="8676257" y="6579986"/>
            <a:ext cx="1585065" cy="2235348"/>
          </a:xfrm>
          <a:custGeom>
            <a:avLst/>
            <a:gdLst/>
            <a:ahLst/>
            <a:cxnLst/>
            <a:rect l="l" t="t" r="r" b="b"/>
            <a:pathLst>
              <a:path w="1585065" h="2235348">
                <a:moveTo>
                  <a:pt x="0" y="0"/>
                </a:moveTo>
                <a:lnTo>
                  <a:pt x="1585065" y="0"/>
                </a:lnTo>
                <a:lnTo>
                  <a:pt x="1585065" y="2235348"/>
                </a:lnTo>
                <a:lnTo>
                  <a:pt x="0" y="223534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3" name="Group 13"/>
          <p:cNvGrpSpPr/>
          <p:nvPr/>
        </p:nvGrpSpPr>
        <p:grpSpPr>
          <a:xfrm>
            <a:off x="581540" y="539337"/>
            <a:ext cx="3903162" cy="489363"/>
            <a:chOff x="0" y="0"/>
            <a:chExt cx="5204217" cy="652485"/>
          </a:xfrm>
        </p:grpSpPr>
        <p:sp>
          <p:nvSpPr>
            <p:cNvPr id="14" name="TextBox 14"/>
            <p:cNvSpPr txBox="1"/>
            <p:nvPr/>
          </p:nvSpPr>
          <p:spPr>
            <a:xfrm>
              <a:off x="877820" y="65000"/>
              <a:ext cx="4326396" cy="484253"/>
            </a:xfrm>
            <a:prstGeom prst="rect">
              <a:avLst/>
            </a:prstGeom>
          </p:spPr>
          <p:txBody>
            <a:bodyPr lIns="0" tIns="0" rIns="0" bIns="0" rtlCol="0" anchor="t">
              <a:spAutoFit/>
            </a:bodyPr>
            <a:lstStyle/>
            <a:p>
              <a:pPr>
                <a:lnSpc>
                  <a:spcPts val="3081"/>
                </a:lnSpc>
                <a:spcBef>
                  <a:spcPct val="0"/>
                </a:spcBef>
              </a:pPr>
              <a:r>
                <a:rPr lang="en-US" sz="2201">
                  <a:solidFill>
                    <a:srgbClr val="F8F8F8"/>
                  </a:solidFill>
                  <a:latin typeface="IBM Plex Sans Bold"/>
                </a:rPr>
                <a:t>INCEPTION</a:t>
              </a:r>
            </a:p>
          </p:txBody>
        </p:sp>
        <p:sp>
          <p:nvSpPr>
            <p:cNvPr id="15" name="Freeform 15"/>
            <p:cNvSpPr/>
            <p:nvPr/>
          </p:nvSpPr>
          <p:spPr>
            <a:xfrm>
              <a:off x="0" y="0"/>
              <a:ext cx="633503" cy="652485"/>
            </a:xfrm>
            <a:custGeom>
              <a:avLst/>
              <a:gdLst/>
              <a:ahLst/>
              <a:cxnLst/>
              <a:rect l="l" t="t" r="r" b="b"/>
              <a:pathLst>
                <a:path w="633503" h="652485">
                  <a:moveTo>
                    <a:pt x="0" y="0"/>
                  </a:moveTo>
                  <a:lnTo>
                    <a:pt x="633503" y="0"/>
                  </a:lnTo>
                  <a:lnTo>
                    <a:pt x="633503" y="652485"/>
                  </a:lnTo>
                  <a:lnTo>
                    <a:pt x="0" y="65248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Freeform 2"/>
          <p:cNvSpPr/>
          <p:nvPr/>
        </p:nvSpPr>
        <p:spPr>
          <a:xfrm rot="-5400000">
            <a:off x="5103023" y="8008035"/>
            <a:ext cx="9074405" cy="4174226"/>
          </a:xfrm>
          <a:custGeom>
            <a:avLst/>
            <a:gdLst/>
            <a:ahLst/>
            <a:cxnLst/>
            <a:rect l="l" t="t" r="r" b="b"/>
            <a:pathLst>
              <a:path w="9074405" h="4174226">
                <a:moveTo>
                  <a:pt x="0" y="0"/>
                </a:moveTo>
                <a:lnTo>
                  <a:pt x="9074405" y="0"/>
                </a:lnTo>
                <a:lnTo>
                  <a:pt x="9074405" y="4174227"/>
                </a:lnTo>
                <a:lnTo>
                  <a:pt x="0" y="41742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400000">
            <a:off x="10298480" y="8008035"/>
            <a:ext cx="9074405" cy="4174226"/>
          </a:xfrm>
          <a:custGeom>
            <a:avLst/>
            <a:gdLst/>
            <a:ahLst/>
            <a:cxnLst/>
            <a:rect l="l" t="t" r="r" b="b"/>
            <a:pathLst>
              <a:path w="9074405" h="4174226">
                <a:moveTo>
                  <a:pt x="0" y="0"/>
                </a:moveTo>
                <a:lnTo>
                  <a:pt x="9074405" y="0"/>
                </a:lnTo>
                <a:lnTo>
                  <a:pt x="9074405" y="4174227"/>
                </a:lnTo>
                <a:lnTo>
                  <a:pt x="0" y="41742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929989" y="7807333"/>
            <a:ext cx="1811387" cy="2195621"/>
          </a:xfrm>
          <a:custGeom>
            <a:avLst/>
            <a:gdLst/>
            <a:ahLst/>
            <a:cxnLst/>
            <a:rect l="l" t="t" r="r" b="b"/>
            <a:pathLst>
              <a:path w="1811387" h="2195621">
                <a:moveTo>
                  <a:pt x="0" y="0"/>
                </a:moveTo>
                <a:lnTo>
                  <a:pt x="1811387" y="0"/>
                </a:lnTo>
                <a:lnTo>
                  <a:pt x="1811387" y="2195621"/>
                </a:lnTo>
                <a:lnTo>
                  <a:pt x="0" y="21956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835682" y="2152022"/>
            <a:ext cx="3080691" cy="2767021"/>
          </a:xfrm>
          <a:custGeom>
            <a:avLst/>
            <a:gdLst/>
            <a:ahLst/>
            <a:cxnLst/>
            <a:rect l="l" t="t" r="r" b="b"/>
            <a:pathLst>
              <a:path w="3080691" h="2767021">
                <a:moveTo>
                  <a:pt x="0" y="0"/>
                </a:moveTo>
                <a:lnTo>
                  <a:pt x="3080691" y="0"/>
                </a:lnTo>
                <a:lnTo>
                  <a:pt x="3080691" y="2767021"/>
                </a:lnTo>
                <a:lnTo>
                  <a:pt x="0" y="276702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7954114" y="7505043"/>
            <a:ext cx="3372223" cy="2309972"/>
          </a:xfrm>
          <a:custGeom>
            <a:avLst/>
            <a:gdLst/>
            <a:ahLst/>
            <a:cxnLst/>
            <a:rect l="l" t="t" r="r" b="b"/>
            <a:pathLst>
              <a:path w="3372223" h="2309972">
                <a:moveTo>
                  <a:pt x="0" y="0"/>
                </a:moveTo>
                <a:lnTo>
                  <a:pt x="3372223" y="0"/>
                </a:lnTo>
                <a:lnTo>
                  <a:pt x="3372223" y="2309972"/>
                </a:lnTo>
                <a:lnTo>
                  <a:pt x="0" y="23099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833401" y="1998919"/>
            <a:ext cx="1569630" cy="1958977"/>
          </a:xfrm>
          <a:custGeom>
            <a:avLst/>
            <a:gdLst/>
            <a:ahLst/>
            <a:cxnLst/>
            <a:rect l="l" t="t" r="r" b="b"/>
            <a:pathLst>
              <a:path w="1569630" h="1958977">
                <a:moveTo>
                  <a:pt x="0" y="0"/>
                </a:moveTo>
                <a:lnTo>
                  <a:pt x="1569631" y="0"/>
                </a:lnTo>
                <a:lnTo>
                  <a:pt x="1569631" y="1958977"/>
                </a:lnTo>
                <a:lnTo>
                  <a:pt x="0" y="195897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616176" y="4803383"/>
            <a:ext cx="2144729" cy="2096473"/>
          </a:xfrm>
          <a:custGeom>
            <a:avLst/>
            <a:gdLst/>
            <a:ahLst/>
            <a:cxnLst/>
            <a:rect l="l" t="t" r="r" b="b"/>
            <a:pathLst>
              <a:path w="2144729" h="2096473">
                <a:moveTo>
                  <a:pt x="0" y="0"/>
                </a:moveTo>
                <a:lnTo>
                  <a:pt x="2144730" y="0"/>
                </a:lnTo>
                <a:lnTo>
                  <a:pt x="2144730" y="2096473"/>
                </a:lnTo>
                <a:lnTo>
                  <a:pt x="0" y="209647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833401" y="7615799"/>
            <a:ext cx="1927504" cy="1924834"/>
          </a:xfrm>
          <a:custGeom>
            <a:avLst/>
            <a:gdLst/>
            <a:ahLst/>
            <a:cxnLst/>
            <a:rect l="l" t="t" r="r" b="b"/>
            <a:pathLst>
              <a:path w="1927504" h="1924834">
                <a:moveTo>
                  <a:pt x="0" y="0"/>
                </a:moveTo>
                <a:lnTo>
                  <a:pt x="1927505" y="0"/>
                </a:lnTo>
                <a:lnTo>
                  <a:pt x="1927505" y="1924834"/>
                </a:lnTo>
                <a:lnTo>
                  <a:pt x="0" y="1924834"/>
                </a:lnTo>
                <a:lnTo>
                  <a:pt x="0" y="0"/>
                </a:lnTo>
                <a:close/>
              </a:path>
            </a:pathLst>
          </a:custGeom>
          <a:blipFill>
            <a:blip r:embed="rId14"/>
            <a:stretch>
              <a:fillRect l="-7389" t="-1130" r="-11682" b="-18106"/>
            </a:stretch>
          </a:blipFill>
        </p:spPr>
      </p:sp>
      <p:grpSp>
        <p:nvGrpSpPr>
          <p:cNvPr id="10" name="Group 10"/>
          <p:cNvGrpSpPr/>
          <p:nvPr/>
        </p:nvGrpSpPr>
        <p:grpSpPr>
          <a:xfrm>
            <a:off x="8794698" y="221553"/>
            <a:ext cx="10700377" cy="1378019"/>
            <a:chOff x="0" y="0"/>
            <a:chExt cx="2818206" cy="362935"/>
          </a:xfrm>
        </p:grpSpPr>
        <p:sp>
          <p:nvSpPr>
            <p:cNvPr id="11" name="Freeform 11"/>
            <p:cNvSpPr/>
            <p:nvPr/>
          </p:nvSpPr>
          <p:spPr>
            <a:xfrm>
              <a:off x="0" y="0"/>
              <a:ext cx="2818206" cy="362935"/>
            </a:xfrm>
            <a:custGeom>
              <a:avLst/>
              <a:gdLst/>
              <a:ahLst/>
              <a:cxnLst/>
              <a:rect l="l" t="t" r="r" b="b"/>
              <a:pathLst>
                <a:path w="2818206" h="362935">
                  <a:moveTo>
                    <a:pt x="36899" y="0"/>
                  </a:moveTo>
                  <a:lnTo>
                    <a:pt x="2781307" y="0"/>
                  </a:lnTo>
                  <a:cubicBezTo>
                    <a:pt x="2801686" y="0"/>
                    <a:pt x="2818206" y="16520"/>
                    <a:pt x="2818206" y="36899"/>
                  </a:cubicBezTo>
                  <a:lnTo>
                    <a:pt x="2818206" y="326036"/>
                  </a:lnTo>
                  <a:cubicBezTo>
                    <a:pt x="2818206" y="346415"/>
                    <a:pt x="2801686" y="362935"/>
                    <a:pt x="2781307" y="362935"/>
                  </a:cubicBezTo>
                  <a:lnTo>
                    <a:pt x="36899" y="362935"/>
                  </a:lnTo>
                  <a:cubicBezTo>
                    <a:pt x="16520" y="362935"/>
                    <a:pt x="0" y="346415"/>
                    <a:pt x="0" y="326036"/>
                  </a:cubicBezTo>
                  <a:lnTo>
                    <a:pt x="0" y="36899"/>
                  </a:lnTo>
                  <a:cubicBezTo>
                    <a:pt x="0" y="16520"/>
                    <a:pt x="16520" y="0"/>
                    <a:pt x="36899" y="0"/>
                  </a:cubicBezTo>
                  <a:close/>
                </a:path>
              </a:pathLst>
            </a:custGeom>
            <a:solidFill>
              <a:srgbClr val="2C92D5"/>
            </a:solidFill>
          </p:spPr>
        </p:sp>
        <p:sp>
          <p:nvSpPr>
            <p:cNvPr id="12" name="TextBox 12"/>
            <p:cNvSpPr txBox="1"/>
            <p:nvPr/>
          </p:nvSpPr>
          <p:spPr>
            <a:xfrm>
              <a:off x="0" y="-38100"/>
              <a:ext cx="2818206" cy="401035"/>
            </a:xfrm>
            <a:prstGeom prst="rect">
              <a:avLst/>
            </a:prstGeom>
          </p:spPr>
          <p:txBody>
            <a:bodyPr lIns="50800" tIns="50800" rIns="50800" bIns="50800" rtlCol="0" anchor="ctr"/>
            <a:lstStyle/>
            <a:p>
              <a:pPr algn="ctr">
                <a:lnSpc>
                  <a:spcPts val="3081"/>
                </a:lnSpc>
              </a:pPr>
              <a:endParaRPr/>
            </a:p>
          </p:txBody>
        </p:sp>
      </p:grpSp>
      <p:sp>
        <p:nvSpPr>
          <p:cNvPr id="13" name="TextBox 13"/>
          <p:cNvSpPr txBox="1"/>
          <p:nvPr/>
        </p:nvSpPr>
        <p:spPr>
          <a:xfrm>
            <a:off x="9139238" y="4938093"/>
            <a:ext cx="9525" cy="372715"/>
          </a:xfrm>
          <a:prstGeom prst="rect">
            <a:avLst/>
          </a:prstGeom>
        </p:spPr>
        <p:txBody>
          <a:bodyPr lIns="0" tIns="0" rIns="0" bIns="0" rtlCol="0" anchor="t">
            <a:spAutoFit/>
          </a:bodyPr>
          <a:lstStyle/>
          <a:p>
            <a:pPr algn="ctr">
              <a:lnSpc>
                <a:spcPts val="3081"/>
              </a:lnSpc>
              <a:spcBef>
                <a:spcPct val="0"/>
              </a:spcBef>
            </a:pPr>
            <a:endParaRPr/>
          </a:p>
        </p:txBody>
      </p:sp>
      <p:sp>
        <p:nvSpPr>
          <p:cNvPr id="14" name="TextBox 14"/>
          <p:cNvSpPr txBox="1"/>
          <p:nvPr/>
        </p:nvSpPr>
        <p:spPr>
          <a:xfrm>
            <a:off x="10192087" y="431620"/>
            <a:ext cx="3369469" cy="1070336"/>
          </a:xfrm>
          <a:prstGeom prst="rect">
            <a:avLst/>
          </a:prstGeom>
        </p:spPr>
        <p:txBody>
          <a:bodyPr lIns="0" tIns="0" rIns="0" bIns="0" rtlCol="0" anchor="t">
            <a:spAutoFit/>
          </a:bodyPr>
          <a:lstStyle/>
          <a:p>
            <a:pPr algn="ctr">
              <a:lnSpc>
                <a:spcPts val="8730"/>
              </a:lnSpc>
              <a:spcBef>
                <a:spcPct val="0"/>
              </a:spcBef>
            </a:pPr>
            <a:r>
              <a:rPr lang="en-US" sz="6235">
                <a:solidFill>
                  <a:srgbClr val="FFFFFF"/>
                </a:solidFill>
                <a:latin typeface="IBM Plex Sans Bold"/>
              </a:rPr>
              <a:t>Donation</a:t>
            </a:r>
          </a:p>
        </p:txBody>
      </p:sp>
      <p:sp>
        <p:nvSpPr>
          <p:cNvPr id="15" name="TextBox 15"/>
          <p:cNvSpPr txBox="1"/>
          <p:nvPr/>
        </p:nvSpPr>
        <p:spPr>
          <a:xfrm>
            <a:off x="7759216" y="6736199"/>
            <a:ext cx="3762018" cy="514320"/>
          </a:xfrm>
          <a:prstGeom prst="rect">
            <a:avLst/>
          </a:prstGeom>
        </p:spPr>
        <p:txBody>
          <a:bodyPr lIns="0" tIns="0" rIns="0" bIns="0" rtlCol="0" anchor="t">
            <a:spAutoFit/>
          </a:bodyPr>
          <a:lstStyle/>
          <a:p>
            <a:pPr algn="ctr">
              <a:lnSpc>
                <a:spcPts val="4201"/>
              </a:lnSpc>
              <a:spcBef>
                <a:spcPct val="0"/>
              </a:spcBef>
            </a:pPr>
            <a:r>
              <a:rPr lang="en-US" sz="3001">
                <a:solidFill>
                  <a:srgbClr val="FFFFFF"/>
                </a:solidFill>
                <a:latin typeface="IBM Plex Sans Bold"/>
              </a:rPr>
              <a:t>Шинэ соёлыг түгээх</a:t>
            </a:r>
          </a:p>
        </p:txBody>
      </p:sp>
      <p:sp>
        <p:nvSpPr>
          <p:cNvPr id="16" name="TextBox 16"/>
          <p:cNvSpPr txBox="1"/>
          <p:nvPr/>
        </p:nvSpPr>
        <p:spPr>
          <a:xfrm>
            <a:off x="12944010" y="6698084"/>
            <a:ext cx="3783344" cy="1047720"/>
          </a:xfrm>
          <a:prstGeom prst="rect">
            <a:avLst/>
          </a:prstGeom>
        </p:spPr>
        <p:txBody>
          <a:bodyPr lIns="0" tIns="0" rIns="0" bIns="0" rtlCol="0" anchor="t">
            <a:spAutoFit/>
          </a:bodyPr>
          <a:lstStyle/>
          <a:p>
            <a:pPr algn="ctr">
              <a:lnSpc>
                <a:spcPts val="4201"/>
              </a:lnSpc>
              <a:spcBef>
                <a:spcPct val="0"/>
              </a:spcBef>
            </a:pPr>
            <a:r>
              <a:rPr lang="en-US" sz="3001">
                <a:solidFill>
                  <a:srgbClr val="FFFFFF"/>
                </a:solidFill>
                <a:latin typeface="IBM Plex Sans Bold"/>
              </a:rPr>
              <a:t>Төсөв төвлөрүүлэх боломж</a:t>
            </a:r>
          </a:p>
        </p:txBody>
      </p:sp>
      <p:sp>
        <p:nvSpPr>
          <p:cNvPr id="17" name="TextBox 17"/>
          <p:cNvSpPr txBox="1"/>
          <p:nvPr/>
        </p:nvSpPr>
        <p:spPr>
          <a:xfrm>
            <a:off x="8603196" y="2684770"/>
            <a:ext cx="5836076" cy="530124"/>
          </a:xfrm>
          <a:prstGeom prst="rect">
            <a:avLst/>
          </a:prstGeom>
        </p:spPr>
        <p:txBody>
          <a:bodyPr lIns="0" tIns="0" rIns="0" bIns="0" rtlCol="0" anchor="t">
            <a:spAutoFit/>
          </a:bodyPr>
          <a:lstStyle/>
          <a:p>
            <a:pPr algn="ctr">
              <a:lnSpc>
                <a:spcPts val="4348"/>
              </a:lnSpc>
            </a:pPr>
            <a:r>
              <a:rPr lang="en-US" sz="3105">
                <a:solidFill>
                  <a:srgbClr val="FFFFFF"/>
                </a:solidFill>
                <a:latin typeface="Canva Sans 1 Bold"/>
              </a:rPr>
              <a:t>Хугацаа: Байнгын нээлттэй.</a:t>
            </a:r>
          </a:p>
        </p:txBody>
      </p:sp>
      <p:sp>
        <p:nvSpPr>
          <p:cNvPr id="18" name="TextBox 18"/>
          <p:cNvSpPr txBox="1"/>
          <p:nvPr/>
        </p:nvSpPr>
        <p:spPr>
          <a:xfrm>
            <a:off x="6230154" y="4097178"/>
            <a:ext cx="10497200" cy="521334"/>
          </a:xfrm>
          <a:prstGeom prst="rect">
            <a:avLst/>
          </a:prstGeom>
        </p:spPr>
        <p:txBody>
          <a:bodyPr lIns="0" tIns="0" rIns="0" bIns="0" rtlCol="0" anchor="t">
            <a:spAutoFit/>
          </a:bodyPr>
          <a:lstStyle/>
          <a:p>
            <a:pPr algn="ctr">
              <a:lnSpc>
                <a:spcPts val="4340"/>
              </a:lnSpc>
            </a:pPr>
            <a:r>
              <a:rPr lang="en-US" sz="3100">
                <a:solidFill>
                  <a:srgbClr val="FFFFFF"/>
                </a:solidFill>
                <a:latin typeface="Canva Sans 1 Bold"/>
              </a:rPr>
              <a:t>Хэн хийж болох: Төгсөгчид</a:t>
            </a:r>
          </a:p>
        </p:txBody>
      </p:sp>
      <p:sp>
        <p:nvSpPr>
          <p:cNvPr id="19" name="TextBox 19"/>
          <p:cNvSpPr txBox="1"/>
          <p:nvPr/>
        </p:nvSpPr>
        <p:spPr>
          <a:xfrm>
            <a:off x="3069160" y="2145831"/>
            <a:ext cx="3352971" cy="1608002"/>
          </a:xfrm>
          <a:prstGeom prst="rect">
            <a:avLst/>
          </a:prstGeom>
        </p:spPr>
        <p:txBody>
          <a:bodyPr lIns="0" tIns="0" rIns="0" bIns="0" rtlCol="0" anchor="t">
            <a:spAutoFit/>
          </a:bodyPr>
          <a:lstStyle/>
          <a:p>
            <a:pPr algn="ctr">
              <a:lnSpc>
                <a:spcPts val="4294"/>
              </a:lnSpc>
            </a:pPr>
            <a:r>
              <a:rPr lang="en-US" sz="3067">
                <a:solidFill>
                  <a:srgbClr val="FFFFFF"/>
                </a:solidFill>
                <a:latin typeface="Canva Sans 1 Bold"/>
              </a:rPr>
              <a:t>  Хувцасаа угаахад ашиглах сагс.</a:t>
            </a:r>
          </a:p>
        </p:txBody>
      </p:sp>
      <p:sp>
        <p:nvSpPr>
          <p:cNvPr id="20" name="TextBox 20"/>
          <p:cNvSpPr txBox="1"/>
          <p:nvPr/>
        </p:nvSpPr>
        <p:spPr>
          <a:xfrm>
            <a:off x="3241394" y="5242330"/>
            <a:ext cx="3008503" cy="531537"/>
          </a:xfrm>
          <a:prstGeom prst="rect">
            <a:avLst/>
          </a:prstGeom>
        </p:spPr>
        <p:txBody>
          <a:bodyPr lIns="0" tIns="0" rIns="0" bIns="0" rtlCol="0" anchor="t">
            <a:spAutoFit/>
          </a:bodyPr>
          <a:lstStyle/>
          <a:p>
            <a:pPr algn="ctr">
              <a:lnSpc>
                <a:spcPts val="4302"/>
              </a:lnSpc>
            </a:pPr>
            <a:r>
              <a:rPr lang="en-US" sz="3073">
                <a:solidFill>
                  <a:srgbClr val="FFFFFF"/>
                </a:solidFill>
                <a:latin typeface="Canva Sans 1 Bold"/>
              </a:rPr>
              <a:t> Цэвэрлэх</a:t>
            </a:r>
          </a:p>
        </p:txBody>
      </p:sp>
      <p:sp>
        <p:nvSpPr>
          <p:cNvPr id="21" name="TextBox 21"/>
          <p:cNvSpPr txBox="1"/>
          <p:nvPr/>
        </p:nvSpPr>
        <p:spPr>
          <a:xfrm>
            <a:off x="3409423" y="7818036"/>
            <a:ext cx="2840474" cy="1617312"/>
          </a:xfrm>
          <a:prstGeom prst="rect">
            <a:avLst/>
          </a:prstGeom>
        </p:spPr>
        <p:txBody>
          <a:bodyPr lIns="0" tIns="0" rIns="0" bIns="0" rtlCol="0" anchor="t">
            <a:spAutoFit/>
          </a:bodyPr>
          <a:lstStyle/>
          <a:p>
            <a:pPr algn="ctr">
              <a:lnSpc>
                <a:spcPts val="4306"/>
              </a:lnSpc>
              <a:spcBef>
                <a:spcPct val="0"/>
              </a:spcBef>
            </a:pPr>
            <a:r>
              <a:rPr lang="en-US" sz="3076">
                <a:solidFill>
                  <a:srgbClr val="FFFFFF"/>
                </a:solidFill>
                <a:latin typeface="IBM Plex Sans Bold"/>
              </a:rPr>
              <a:t> Чиптэй карт, царай таньдаг төхөөрөмж.</a:t>
            </a:r>
          </a:p>
        </p:txBody>
      </p:sp>
      <p:sp>
        <p:nvSpPr>
          <p:cNvPr id="22" name="AutoShape 22"/>
          <p:cNvSpPr/>
          <p:nvPr/>
        </p:nvSpPr>
        <p:spPr>
          <a:xfrm flipV="1">
            <a:off x="6665860" y="-267713"/>
            <a:ext cx="0" cy="11530575"/>
          </a:xfrm>
          <a:prstGeom prst="line">
            <a:avLst/>
          </a:prstGeom>
          <a:ln w="66675" cap="flat">
            <a:solidFill>
              <a:srgbClr val="FFFFFF"/>
            </a:solidFill>
            <a:prstDash val="solid"/>
            <a:headEnd type="none" w="sm" len="sm"/>
            <a:tailEnd type="none" w="sm" len="sm"/>
          </a:ln>
        </p:spPr>
      </p:sp>
      <p:sp>
        <p:nvSpPr>
          <p:cNvPr id="23" name="TextBox 23"/>
          <p:cNvSpPr txBox="1"/>
          <p:nvPr/>
        </p:nvSpPr>
        <p:spPr>
          <a:xfrm>
            <a:off x="256991" y="498295"/>
            <a:ext cx="4001461" cy="495784"/>
          </a:xfrm>
          <a:prstGeom prst="rect">
            <a:avLst/>
          </a:prstGeom>
        </p:spPr>
        <p:txBody>
          <a:bodyPr lIns="0" tIns="0" rIns="0" bIns="0" rtlCol="0" anchor="t">
            <a:spAutoFit/>
          </a:bodyPr>
          <a:lstStyle/>
          <a:p>
            <a:pPr algn="ctr">
              <a:lnSpc>
                <a:spcPts val="4032"/>
              </a:lnSpc>
            </a:pPr>
            <a:r>
              <a:rPr lang="en-US" sz="2880">
                <a:solidFill>
                  <a:srgbClr val="FFFFFF"/>
                </a:solidFill>
                <a:latin typeface="Canva Sans 1 Bold"/>
              </a:rPr>
              <a:t>Шинэ санаа, шийдэл</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TextBox 3"/>
          <p:cNvSpPr txBox="1"/>
          <p:nvPr/>
        </p:nvSpPr>
        <p:spPr>
          <a:xfrm>
            <a:off x="7043514" y="5501436"/>
            <a:ext cx="4200972" cy="528858"/>
          </a:xfrm>
          <a:prstGeom prst="rect">
            <a:avLst/>
          </a:prstGeom>
        </p:spPr>
        <p:txBody>
          <a:bodyPr lIns="0" tIns="0" rIns="0" bIns="0" rtlCol="0" anchor="t">
            <a:spAutoFit/>
          </a:bodyPr>
          <a:lstStyle/>
          <a:p>
            <a:pPr algn="ctr">
              <a:lnSpc>
                <a:spcPts val="4336"/>
              </a:lnSpc>
            </a:pPr>
            <a:r>
              <a:rPr lang="en-US" sz="3097">
                <a:solidFill>
                  <a:srgbClr val="FFFFFF"/>
                </a:solidFill>
                <a:latin typeface="Canva Sans 1 Bold"/>
              </a:rPr>
              <a:t>Оролцогч талууд</a:t>
            </a:r>
          </a:p>
        </p:txBody>
      </p:sp>
      <p:sp>
        <p:nvSpPr>
          <p:cNvPr id="4" name="AutoShape 4"/>
          <p:cNvSpPr/>
          <p:nvPr/>
        </p:nvSpPr>
        <p:spPr>
          <a:xfrm flipV="1">
            <a:off x="7043514" y="2634687"/>
            <a:ext cx="0" cy="10287000"/>
          </a:xfrm>
          <a:prstGeom prst="line">
            <a:avLst/>
          </a:prstGeom>
          <a:ln w="66675" cap="flat">
            <a:solidFill>
              <a:srgbClr val="FFFFFF"/>
            </a:solidFill>
            <a:prstDash val="solid"/>
            <a:headEnd type="none" w="sm" len="sm"/>
            <a:tailEnd type="none" w="sm" len="sm"/>
          </a:ln>
        </p:spPr>
      </p:sp>
      <p:sp>
        <p:nvSpPr>
          <p:cNvPr id="5" name="AutoShape 5"/>
          <p:cNvSpPr/>
          <p:nvPr/>
        </p:nvSpPr>
        <p:spPr>
          <a:xfrm flipV="1">
            <a:off x="11277823" y="2634687"/>
            <a:ext cx="0" cy="10287000"/>
          </a:xfrm>
          <a:prstGeom prst="line">
            <a:avLst/>
          </a:prstGeom>
          <a:ln w="66675" cap="flat">
            <a:solidFill>
              <a:srgbClr val="FFFFFF"/>
            </a:solidFill>
            <a:prstDash val="solid"/>
            <a:headEnd type="none" w="sm" len="sm"/>
            <a:tailEnd type="none" w="sm" len="sm"/>
          </a:ln>
        </p:spPr>
      </p:sp>
      <p:grpSp>
        <p:nvGrpSpPr>
          <p:cNvPr id="6" name="Group 6"/>
          <p:cNvGrpSpPr/>
          <p:nvPr/>
        </p:nvGrpSpPr>
        <p:grpSpPr>
          <a:xfrm>
            <a:off x="-645870" y="771696"/>
            <a:ext cx="7689384" cy="1076710"/>
            <a:chOff x="0" y="0"/>
            <a:chExt cx="2025187" cy="283578"/>
          </a:xfrm>
        </p:grpSpPr>
        <p:sp>
          <p:nvSpPr>
            <p:cNvPr id="7" name="Freeform 7"/>
            <p:cNvSpPr/>
            <p:nvPr/>
          </p:nvSpPr>
          <p:spPr>
            <a:xfrm>
              <a:off x="0" y="0"/>
              <a:ext cx="2025187" cy="283578"/>
            </a:xfrm>
            <a:custGeom>
              <a:avLst/>
              <a:gdLst/>
              <a:ahLst/>
              <a:cxnLst/>
              <a:rect l="l" t="t" r="r" b="b"/>
              <a:pathLst>
                <a:path w="2025187" h="283578">
                  <a:moveTo>
                    <a:pt x="51348" y="0"/>
                  </a:moveTo>
                  <a:lnTo>
                    <a:pt x="1973839" y="0"/>
                  </a:lnTo>
                  <a:cubicBezTo>
                    <a:pt x="1987457" y="0"/>
                    <a:pt x="2000518" y="5410"/>
                    <a:pt x="2010148" y="15040"/>
                  </a:cubicBezTo>
                  <a:cubicBezTo>
                    <a:pt x="2019777" y="24669"/>
                    <a:pt x="2025187" y="37730"/>
                    <a:pt x="2025187" y="51348"/>
                  </a:cubicBezTo>
                  <a:lnTo>
                    <a:pt x="2025187" y="232229"/>
                  </a:lnTo>
                  <a:cubicBezTo>
                    <a:pt x="2025187" y="245848"/>
                    <a:pt x="2019777" y="258909"/>
                    <a:pt x="2010148" y="268538"/>
                  </a:cubicBezTo>
                  <a:cubicBezTo>
                    <a:pt x="2000518" y="278168"/>
                    <a:pt x="1987457" y="283578"/>
                    <a:pt x="1973839" y="283578"/>
                  </a:cubicBezTo>
                  <a:lnTo>
                    <a:pt x="51348" y="283578"/>
                  </a:lnTo>
                  <a:cubicBezTo>
                    <a:pt x="37730" y="283578"/>
                    <a:pt x="24669" y="278168"/>
                    <a:pt x="15040" y="268538"/>
                  </a:cubicBezTo>
                  <a:cubicBezTo>
                    <a:pt x="5410" y="258909"/>
                    <a:pt x="0" y="245848"/>
                    <a:pt x="0" y="232229"/>
                  </a:cubicBezTo>
                  <a:lnTo>
                    <a:pt x="0" y="51348"/>
                  </a:lnTo>
                  <a:cubicBezTo>
                    <a:pt x="0" y="37730"/>
                    <a:pt x="5410" y="24669"/>
                    <a:pt x="15040" y="15040"/>
                  </a:cubicBezTo>
                  <a:cubicBezTo>
                    <a:pt x="24669" y="5410"/>
                    <a:pt x="37730" y="0"/>
                    <a:pt x="51348" y="0"/>
                  </a:cubicBezTo>
                  <a:close/>
                </a:path>
              </a:pathLst>
            </a:custGeom>
            <a:solidFill>
              <a:srgbClr val="13538A"/>
            </a:solidFill>
          </p:spPr>
        </p:sp>
        <p:sp>
          <p:nvSpPr>
            <p:cNvPr id="8" name="TextBox 8"/>
            <p:cNvSpPr txBox="1"/>
            <p:nvPr/>
          </p:nvSpPr>
          <p:spPr>
            <a:xfrm>
              <a:off x="0" y="-38100"/>
              <a:ext cx="2025187" cy="321678"/>
            </a:xfrm>
            <a:prstGeom prst="rect">
              <a:avLst/>
            </a:prstGeom>
          </p:spPr>
          <p:txBody>
            <a:bodyPr lIns="50800" tIns="50800" rIns="50800" bIns="50800" rtlCol="0" anchor="ctr"/>
            <a:lstStyle/>
            <a:p>
              <a:pPr algn="ctr">
                <a:lnSpc>
                  <a:spcPts val="3081"/>
                </a:lnSpc>
              </a:pPr>
              <a:endParaRPr/>
            </a:p>
          </p:txBody>
        </p:sp>
      </p:grpSp>
      <p:sp>
        <p:nvSpPr>
          <p:cNvPr id="9" name="TextBox 9"/>
          <p:cNvSpPr txBox="1"/>
          <p:nvPr/>
        </p:nvSpPr>
        <p:spPr>
          <a:xfrm>
            <a:off x="897180" y="942975"/>
            <a:ext cx="5767805" cy="695729"/>
          </a:xfrm>
          <a:prstGeom prst="rect">
            <a:avLst/>
          </a:prstGeom>
        </p:spPr>
        <p:txBody>
          <a:bodyPr lIns="0" tIns="0" rIns="0" bIns="0" rtlCol="0" anchor="t">
            <a:spAutoFit/>
          </a:bodyPr>
          <a:lstStyle/>
          <a:p>
            <a:pPr algn="ctr">
              <a:lnSpc>
                <a:spcPts val="5608"/>
              </a:lnSpc>
            </a:pPr>
            <a:r>
              <a:rPr lang="en-US" sz="4005">
                <a:solidFill>
                  <a:srgbClr val="FFFFFF"/>
                </a:solidFill>
                <a:latin typeface="Canva Sans 1 Bold"/>
              </a:rPr>
              <a:t>Сэтгэл зүйн зөвлөгөө </a:t>
            </a:r>
          </a:p>
        </p:txBody>
      </p:sp>
      <p:sp>
        <p:nvSpPr>
          <p:cNvPr id="10" name="TextBox 10"/>
          <p:cNvSpPr txBox="1"/>
          <p:nvPr/>
        </p:nvSpPr>
        <p:spPr>
          <a:xfrm>
            <a:off x="7724305" y="2577537"/>
            <a:ext cx="2839390" cy="577573"/>
          </a:xfrm>
          <a:prstGeom prst="rect">
            <a:avLst/>
          </a:prstGeom>
        </p:spPr>
        <p:txBody>
          <a:bodyPr lIns="0" tIns="0" rIns="0" bIns="0" rtlCol="0" anchor="t">
            <a:spAutoFit/>
          </a:bodyPr>
          <a:lstStyle/>
          <a:p>
            <a:pPr algn="ctr">
              <a:lnSpc>
                <a:spcPts val="4784"/>
              </a:lnSpc>
            </a:pPr>
            <a:r>
              <a:rPr lang="en-US" sz="3417">
                <a:solidFill>
                  <a:srgbClr val="FFFFFF"/>
                </a:solidFill>
                <a:latin typeface="Canva Sans 1 Bold"/>
              </a:rPr>
              <a:t>Хүрэх үр дүн</a:t>
            </a:r>
          </a:p>
        </p:txBody>
      </p:sp>
      <p:sp>
        <p:nvSpPr>
          <p:cNvPr id="11" name="TextBox 11"/>
          <p:cNvSpPr txBox="1"/>
          <p:nvPr/>
        </p:nvSpPr>
        <p:spPr>
          <a:xfrm>
            <a:off x="7724305" y="7855379"/>
            <a:ext cx="3039912" cy="617292"/>
          </a:xfrm>
          <a:prstGeom prst="rect">
            <a:avLst/>
          </a:prstGeom>
        </p:spPr>
        <p:txBody>
          <a:bodyPr lIns="0" tIns="0" rIns="0" bIns="0" rtlCol="0" anchor="t">
            <a:spAutoFit/>
          </a:bodyPr>
          <a:lstStyle/>
          <a:p>
            <a:pPr algn="ctr">
              <a:lnSpc>
                <a:spcPts val="5062"/>
              </a:lnSpc>
            </a:pPr>
            <a:r>
              <a:rPr lang="en-US" sz="3615">
                <a:solidFill>
                  <a:srgbClr val="FFFFFF"/>
                </a:solidFill>
                <a:latin typeface="Canva Sans 1 Bold"/>
              </a:rPr>
              <a:t>Хугацаа</a:t>
            </a:r>
          </a:p>
        </p:txBody>
      </p:sp>
      <p:grpSp>
        <p:nvGrpSpPr>
          <p:cNvPr id="12" name="Group 12"/>
          <p:cNvGrpSpPr/>
          <p:nvPr/>
        </p:nvGrpSpPr>
        <p:grpSpPr>
          <a:xfrm>
            <a:off x="11794606" y="769298"/>
            <a:ext cx="7689384" cy="1076710"/>
            <a:chOff x="0" y="0"/>
            <a:chExt cx="2025187" cy="283578"/>
          </a:xfrm>
        </p:grpSpPr>
        <p:sp>
          <p:nvSpPr>
            <p:cNvPr id="13" name="Freeform 13"/>
            <p:cNvSpPr/>
            <p:nvPr/>
          </p:nvSpPr>
          <p:spPr>
            <a:xfrm>
              <a:off x="0" y="0"/>
              <a:ext cx="2025187" cy="283578"/>
            </a:xfrm>
            <a:custGeom>
              <a:avLst/>
              <a:gdLst/>
              <a:ahLst/>
              <a:cxnLst/>
              <a:rect l="l" t="t" r="r" b="b"/>
              <a:pathLst>
                <a:path w="2025187" h="283578">
                  <a:moveTo>
                    <a:pt x="51348" y="0"/>
                  </a:moveTo>
                  <a:lnTo>
                    <a:pt x="1973839" y="0"/>
                  </a:lnTo>
                  <a:cubicBezTo>
                    <a:pt x="1987457" y="0"/>
                    <a:pt x="2000518" y="5410"/>
                    <a:pt x="2010148" y="15040"/>
                  </a:cubicBezTo>
                  <a:cubicBezTo>
                    <a:pt x="2019777" y="24669"/>
                    <a:pt x="2025187" y="37730"/>
                    <a:pt x="2025187" y="51348"/>
                  </a:cubicBezTo>
                  <a:lnTo>
                    <a:pt x="2025187" y="232229"/>
                  </a:lnTo>
                  <a:cubicBezTo>
                    <a:pt x="2025187" y="245848"/>
                    <a:pt x="2019777" y="258909"/>
                    <a:pt x="2010148" y="268538"/>
                  </a:cubicBezTo>
                  <a:cubicBezTo>
                    <a:pt x="2000518" y="278168"/>
                    <a:pt x="1987457" y="283578"/>
                    <a:pt x="1973839" y="283578"/>
                  </a:cubicBezTo>
                  <a:lnTo>
                    <a:pt x="51348" y="283578"/>
                  </a:lnTo>
                  <a:cubicBezTo>
                    <a:pt x="37730" y="283578"/>
                    <a:pt x="24669" y="278168"/>
                    <a:pt x="15040" y="268538"/>
                  </a:cubicBezTo>
                  <a:cubicBezTo>
                    <a:pt x="5410" y="258909"/>
                    <a:pt x="0" y="245848"/>
                    <a:pt x="0" y="232229"/>
                  </a:cubicBezTo>
                  <a:lnTo>
                    <a:pt x="0" y="51348"/>
                  </a:lnTo>
                  <a:cubicBezTo>
                    <a:pt x="0" y="37730"/>
                    <a:pt x="5410" y="24669"/>
                    <a:pt x="15040" y="15040"/>
                  </a:cubicBezTo>
                  <a:cubicBezTo>
                    <a:pt x="24669" y="5410"/>
                    <a:pt x="37730" y="0"/>
                    <a:pt x="51348" y="0"/>
                  </a:cubicBezTo>
                  <a:close/>
                </a:path>
              </a:pathLst>
            </a:custGeom>
            <a:solidFill>
              <a:srgbClr val="13538A"/>
            </a:solidFill>
          </p:spPr>
        </p:sp>
        <p:sp>
          <p:nvSpPr>
            <p:cNvPr id="14" name="TextBox 14"/>
            <p:cNvSpPr txBox="1"/>
            <p:nvPr/>
          </p:nvSpPr>
          <p:spPr>
            <a:xfrm>
              <a:off x="0" y="-38100"/>
              <a:ext cx="2025187" cy="321678"/>
            </a:xfrm>
            <a:prstGeom prst="rect">
              <a:avLst/>
            </a:prstGeom>
          </p:spPr>
          <p:txBody>
            <a:bodyPr lIns="50800" tIns="50800" rIns="50800" bIns="50800" rtlCol="0" anchor="ctr"/>
            <a:lstStyle/>
            <a:p>
              <a:pPr algn="ctr">
                <a:lnSpc>
                  <a:spcPts val="3081"/>
                </a:lnSpc>
              </a:pPr>
              <a:endParaRPr/>
            </a:p>
          </p:txBody>
        </p:sp>
      </p:grpSp>
      <p:sp>
        <p:nvSpPr>
          <p:cNvPr id="15" name="TextBox 15"/>
          <p:cNvSpPr txBox="1"/>
          <p:nvPr/>
        </p:nvSpPr>
        <p:spPr>
          <a:xfrm>
            <a:off x="12288707" y="962025"/>
            <a:ext cx="5377543" cy="624581"/>
          </a:xfrm>
          <a:prstGeom prst="rect">
            <a:avLst/>
          </a:prstGeom>
        </p:spPr>
        <p:txBody>
          <a:bodyPr lIns="0" tIns="0" rIns="0" bIns="0" rtlCol="0" anchor="t">
            <a:spAutoFit/>
          </a:bodyPr>
          <a:lstStyle/>
          <a:p>
            <a:pPr algn="ctr">
              <a:lnSpc>
                <a:spcPts val="5129"/>
              </a:lnSpc>
            </a:pPr>
            <a:r>
              <a:rPr lang="en-US" sz="3663">
                <a:solidFill>
                  <a:srgbClr val="FFFFFF"/>
                </a:solidFill>
                <a:latin typeface="Canva Sans 1 Bold"/>
              </a:rPr>
              <a:t>Аян зохион байгуулах</a:t>
            </a:r>
          </a:p>
        </p:txBody>
      </p:sp>
      <p:sp>
        <p:nvSpPr>
          <p:cNvPr id="16" name="TextBox 16"/>
          <p:cNvSpPr txBox="1"/>
          <p:nvPr/>
        </p:nvSpPr>
        <p:spPr>
          <a:xfrm>
            <a:off x="384733" y="2596587"/>
            <a:ext cx="5977743" cy="1686960"/>
          </a:xfrm>
          <a:prstGeom prst="rect">
            <a:avLst/>
          </a:prstGeom>
        </p:spPr>
        <p:txBody>
          <a:bodyPr lIns="0" tIns="0" rIns="0" bIns="0" rtlCol="0" anchor="t">
            <a:spAutoFit/>
          </a:bodyPr>
          <a:lstStyle/>
          <a:p>
            <a:pPr algn="ctr">
              <a:lnSpc>
                <a:spcPts val="3395"/>
              </a:lnSpc>
            </a:pPr>
            <a:r>
              <a:rPr lang="en-US" sz="2425">
                <a:solidFill>
                  <a:srgbClr val="FFFFFF"/>
                </a:solidFill>
                <a:latin typeface="Canva Sans 1"/>
              </a:rPr>
              <a:t>Шинэ орчинд оюутан болж ирээд сэтгэл зүйн тогтворгүй байдлыг шийдэх. Заал түрээс болон tax-аас төсөв болгож болно.</a:t>
            </a:r>
          </a:p>
        </p:txBody>
      </p:sp>
      <p:sp>
        <p:nvSpPr>
          <p:cNvPr id="17" name="TextBox 17"/>
          <p:cNvSpPr txBox="1"/>
          <p:nvPr/>
        </p:nvSpPr>
        <p:spPr>
          <a:xfrm>
            <a:off x="0" y="5491911"/>
            <a:ext cx="6797881" cy="607243"/>
          </a:xfrm>
          <a:prstGeom prst="rect">
            <a:avLst/>
          </a:prstGeom>
        </p:spPr>
        <p:txBody>
          <a:bodyPr lIns="0" tIns="0" rIns="0" bIns="0" rtlCol="0" anchor="t">
            <a:spAutoFit/>
          </a:bodyPr>
          <a:lstStyle/>
          <a:p>
            <a:pPr algn="ctr">
              <a:lnSpc>
                <a:spcPts val="4969"/>
              </a:lnSpc>
            </a:pPr>
            <a:r>
              <a:rPr lang="en-US" sz="3549">
                <a:solidFill>
                  <a:srgbClr val="FFFFFF"/>
                </a:solidFill>
                <a:latin typeface="Canva Sans 1 Bold"/>
              </a:rPr>
              <a:t>Оюутан          Сэтгэл зүйч</a:t>
            </a:r>
          </a:p>
        </p:txBody>
      </p:sp>
      <p:sp>
        <p:nvSpPr>
          <p:cNvPr id="18" name="TextBox 18"/>
          <p:cNvSpPr txBox="1"/>
          <p:nvPr/>
        </p:nvSpPr>
        <p:spPr>
          <a:xfrm>
            <a:off x="11913153" y="2596587"/>
            <a:ext cx="6374847" cy="1690599"/>
          </a:xfrm>
          <a:prstGeom prst="rect">
            <a:avLst/>
          </a:prstGeom>
        </p:spPr>
        <p:txBody>
          <a:bodyPr lIns="0" tIns="0" rIns="0" bIns="0" rtlCol="0" anchor="t">
            <a:spAutoFit/>
          </a:bodyPr>
          <a:lstStyle/>
          <a:p>
            <a:pPr algn="ctr">
              <a:lnSpc>
                <a:spcPts val="3417"/>
              </a:lnSpc>
            </a:pPr>
            <a:r>
              <a:rPr lang="en-US" sz="2440">
                <a:solidFill>
                  <a:srgbClr val="FFFFFF"/>
                </a:solidFill>
                <a:latin typeface="Canva Sans 1"/>
              </a:rPr>
              <a:t>Оролцогч талуудын харилцан ашигтай байдал. Заал түрээс, нийтийн боловсролын эрх ашиг (номын аян, сургалт, тэтгэлгийн мэдээлэл)</a:t>
            </a:r>
          </a:p>
        </p:txBody>
      </p:sp>
      <p:sp>
        <p:nvSpPr>
          <p:cNvPr id="19" name="TextBox 19"/>
          <p:cNvSpPr txBox="1"/>
          <p:nvPr/>
        </p:nvSpPr>
        <p:spPr>
          <a:xfrm>
            <a:off x="12083848" y="5501436"/>
            <a:ext cx="5700489" cy="521139"/>
          </a:xfrm>
          <a:prstGeom prst="rect">
            <a:avLst/>
          </a:prstGeom>
        </p:spPr>
        <p:txBody>
          <a:bodyPr lIns="0" tIns="0" rIns="0" bIns="0" rtlCol="0" anchor="t">
            <a:spAutoFit/>
          </a:bodyPr>
          <a:lstStyle/>
          <a:p>
            <a:pPr algn="ctr">
              <a:lnSpc>
                <a:spcPts val="4265"/>
              </a:lnSpc>
            </a:pPr>
            <a:r>
              <a:rPr lang="en-US" sz="3046">
                <a:solidFill>
                  <a:srgbClr val="FFFFFF"/>
                </a:solidFill>
                <a:latin typeface="Canva Sans 1 Bold"/>
              </a:rPr>
              <a:t>Оюутан- Байрны зөвлөл(ЗБ)</a:t>
            </a:r>
          </a:p>
        </p:txBody>
      </p:sp>
      <p:sp>
        <p:nvSpPr>
          <p:cNvPr id="20" name="TextBox 20"/>
          <p:cNvSpPr txBox="1"/>
          <p:nvPr/>
        </p:nvSpPr>
        <p:spPr>
          <a:xfrm>
            <a:off x="1068041" y="7801307"/>
            <a:ext cx="4661800" cy="671364"/>
          </a:xfrm>
          <a:prstGeom prst="rect">
            <a:avLst/>
          </a:prstGeom>
        </p:spPr>
        <p:txBody>
          <a:bodyPr lIns="0" tIns="0" rIns="0" bIns="0" rtlCol="0" anchor="t">
            <a:spAutoFit/>
          </a:bodyPr>
          <a:lstStyle/>
          <a:p>
            <a:pPr algn="ctr">
              <a:lnSpc>
                <a:spcPts val="5471"/>
              </a:lnSpc>
            </a:pPr>
            <a:r>
              <a:rPr lang="en-US" sz="3908">
                <a:solidFill>
                  <a:srgbClr val="FFFFFF"/>
                </a:solidFill>
                <a:latin typeface="Canva Sans 1 Bold"/>
              </a:rPr>
              <a:t>Хугацаа чөлөөтэй</a:t>
            </a:r>
          </a:p>
        </p:txBody>
      </p:sp>
      <p:sp>
        <p:nvSpPr>
          <p:cNvPr id="21" name="TextBox 21"/>
          <p:cNvSpPr txBox="1"/>
          <p:nvPr/>
        </p:nvSpPr>
        <p:spPr>
          <a:xfrm>
            <a:off x="12847593" y="7845854"/>
            <a:ext cx="4661800" cy="671364"/>
          </a:xfrm>
          <a:prstGeom prst="rect">
            <a:avLst/>
          </a:prstGeom>
        </p:spPr>
        <p:txBody>
          <a:bodyPr lIns="0" tIns="0" rIns="0" bIns="0" rtlCol="0" anchor="t">
            <a:spAutoFit/>
          </a:bodyPr>
          <a:lstStyle/>
          <a:p>
            <a:pPr algn="ctr">
              <a:lnSpc>
                <a:spcPts val="5471"/>
              </a:lnSpc>
            </a:pPr>
            <a:r>
              <a:rPr lang="en-US" sz="3908">
                <a:solidFill>
                  <a:srgbClr val="FFFFFF"/>
                </a:solidFill>
                <a:latin typeface="Canva Sans 1 Bold"/>
              </a:rPr>
              <a:t>Хугацаа чөлөөтэй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TextBox 2"/>
          <p:cNvSpPr txBox="1"/>
          <p:nvPr/>
        </p:nvSpPr>
        <p:spPr>
          <a:xfrm>
            <a:off x="7043514" y="5501436"/>
            <a:ext cx="4200972" cy="528858"/>
          </a:xfrm>
          <a:prstGeom prst="rect">
            <a:avLst/>
          </a:prstGeom>
        </p:spPr>
        <p:txBody>
          <a:bodyPr lIns="0" tIns="0" rIns="0" bIns="0" rtlCol="0" anchor="t">
            <a:spAutoFit/>
          </a:bodyPr>
          <a:lstStyle/>
          <a:p>
            <a:pPr algn="ctr">
              <a:lnSpc>
                <a:spcPts val="4336"/>
              </a:lnSpc>
            </a:pPr>
            <a:r>
              <a:rPr lang="en-US" sz="3097">
                <a:solidFill>
                  <a:srgbClr val="FFFFFF"/>
                </a:solidFill>
                <a:latin typeface="Canva Sans 1 Bold"/>
              </a:rPr>
              <a:t>Оролцогч талууд</a:t>
            </a:r>
          </a:p>
        </p:txBody>
      </p:sp>
      <p:sp>
        <p:nvSpPr>
          <p:cNvPr id="3" name="AutoShape 3"/>
          <p:cNvSpPr/>
          <p:nvPr/>
        </p:nvSpPr>
        <p:spPr>
          <a:xfrm flipV="1">
            <a:off x="7043514" y="2634687"/>
            <a:ext cx="0" cy="10287000"/>
          </a:xfrm>
          <a:prstGeom prst="line">
            <a:avLst/>
          </a:prstGeom>
          <a:ln w="66675" cap="flat">
            <a:solidFill>
              <a:srgbClr val="FFFFFF"/>
            </a:solidFill>
            <a:prstDash val="solid"/>
            <a:headEnd type="none" w="sm" len="sm"/>
            <a:tailEnd type="none" w="sm" len="sm"/>
          </a:ln>
        </p:spPr>
      </p:sp>
      <p:sp>
        <p:nvSpPr>
          <p:cNvPr id="4" name="AutoShape 4"/>
          <p:cNvSpPr/>
          <p:nvPr/>
        </p:nvSpPr>
        <p:spPr>
          <a:xfrm flipV="1">
            <a:off x="11277823" y="2634687"/>
            <a:ext cx="0" cy="10287000"/>
          </a:xfrm>
          <a:prstGeom prst="line">
            <a:avLst/>
          </a:prstGeom>
          <a:ln w="66675" cap="flat">
            <a:solidFill>
              <a:srgbClr val="FFFFFF"/>
            </a:solidFill>
            <a:prstDash val="solid"/>
            <a:headEnd type="none" w="sm" len="sm"/>
            <a:tailEnd type="none" w="sm" len="sm"/>
          </a:ln>
        </p:spPr>
      </p:sp>
      <p:grpSp>
        <p:nvGrpSpPr>
          <p:cNvPr id="5" name="Group 5"/>
          <p:cNvGrpSpPr/>
          <p:nvPr/>
        </p:nvGrpSpPr>
        <p:grpSpPr>
          <a:xfrm>
            <a:off x="-645870" y="771696"/>
            <a:ext cx="7689384" cy="1076710"/>
            <a:chOff x="0" y="0"/>
            <a:chExt cx="2025187" cy="283578"/>
          </a:xfrm>
        </p:grpSpPr>
        <p:sp>
          <p:nvSpPr>
            <p:cNvPr id="6" name="Freeform 6"/>
            <p:cNvSpPr/>
            <p:nvPr/>
          </p:nvSpPr>
          <p:spPr>
            <a:xfrm>
              <a:off x="0" y="0"/>
              <a:ext cx="2025187" cy="283578"/>
            </a:xfrm>
            <a:custGeom>
              <a:avLst/>
              <a:gdLst/>
              <a:ahLst/>
              <a:cxnLst/>
              <a:rect l="l" t="t" r="r" b="b"/>
              <a:pathLst>
                <a:path w="2025187" h="283578">
                  <a:moveTo>
                    <a:pt x="51348" y="0"/>
                  </a:moveTo>
                  <a:lnTo>
                    <a:pt x="1973839" y="0"/>
                  </a:lnTo>
                  <a:cubicBezTo>
                    <a:pt x="1987457" y="0"/>
                    <a:pt x="2000518" y="5410"/>
                    <a:pt x="2010148" y="15040"/>
                  </a:cubicBezTo>
                  <a:cubicBezTo>
                    <a:pt x="2019777" y="24669"/>
                    <a:pt x="2025187" y="37730"/>
                    <a:pt x="2025187" y="51348"/>
                  </a:cubicBezTo>
                  <a:lnTo>
                    <a:pt x="2025187" y="232229"/>
                  </a:lnTo>
                  <a:cubicBezTo>
                    <a:pt x="2025187" y="245848"/>
                    <a:pt x="2019777" y="258909"/>
                    <a:pt x="2010148" y="268538"/>
                  </a:cubicBezTo>
                  <a:cubicBezTo>
                    <a:pt x="2000518" y="278168"/>
                    <a:pt x="1987457" y="283578"/>
                    <a:pt x="1973839" y="283578"/>
                  </a:cubicBezTo>
                  <a:lnTo>
                    <a:pt x="51348" y="283578"/>
                  </a:lnTo>
                  <a:cubicBezTo>
                    <a:pt x="37730" y="283578"/>
                    <a:pt x="24669" y="278168"/>
                    <a:pt x="15040" y="268538"/>
                  </a:cubicBezTo>
                  <a:cubicBezTo>
                    <a:pt x="5410" y="258909"/>
                    <a:pt x="0" y="245848"/>
                    <a:pt x="0" y="232229"/>
                  </a:cubicBezTo>
                  <a:lnTo>
                    <a:pt x="0" y="51348"/>
                  </a:lnTo>
                  <a:cubicBezTo>
                    <a:pt x="0" y="37730"/>
                    <a:pt x="5410" y="24669"/>
                    <a:pt x="15040" y="15040"/>
                  </a:cubicBezTo>
                  <a:cubicBezTo>
                    <a:pt x="24669" y="5410"/>
                    <a:pt x="37730" y="0"/>
                    <a:pt x="51348" y="0"/>
                  </a:cubicBezTo>
                  <a:close/>
                </a:path>
              </a:pathLst>
            </a:custGeom>
            <a:solidFill>
              <a:srgbClr val="56AEFF"/>
            </a:solidFill>
          </p:spPr>
        </p:sp>
        <p:sp>
          <p:nvSpPr>
            <p:cNvPr id="7" name="TextBox 7"/>
            <p:cNvSpPr txBox="1"/>
            <p:nvPr/>
          </p:nvSpPr>
          <p:spPr>
            <a:xfrm>
              <a:off x="0" y="-38100"/>
              <a:ext cx="2025187" cy="321678"/>
            </a:xfrm>
            <a:prstGeom prst="rect">
              <a:avLst/>
            </a:prstGeom>
          </p:spPr>
          <p:txBody>
            <a:bodyPr lIns="50800" tIns="50800" rIns="50800" bIns="50800" rtlCol="0" anchor="ctr"/>
            <a:lstStyle/>
            <a:p>
              <a:pPr algn="ctr">
                <a:lnSpc>
                  <a:spcPts val="3081"/>
                </a:lnSpc>
              </a:pPr>
              <a:endParaRPr/>
            </a:p>
          </p:txBody>
        </p:sp>
      </p:grpSp>
      <p:sp>
        <p:nvSpPr>
          <p:cNvPr id="8" name="TextBox 8"/>
          <p:cNvSpPr txBox="1"/>
          <p:nvPr/>
        </p:nvSpPr>
        <p:spPr>
          <a:xfrm>
            <a:off x="2314010" y="942975"/>
            <a:ext cx="2934145" cy="695729"/>
          </a:xfrm>
          <a:prstGeom prst="rect">
            <a:avLst/>
          </a:prstGeom>
        </p:spPr>
        <p:txBody>
          <a:bodyPr lIns="0" tIns="0" rIns="0" bIns="0" rtlCol="0" anchor="t">
            <a:spAutoFit/>
          </a:bodyPr>
          <a:lstStyle/>
          <a:p>
            <a:pPr algn="ctr">
              <a:lnSpc>
                <a:spcPts val="5608"/>
              </a:lnSpc>
            </a:pPr>
            <a:r>
              <a:rPr lang="en-US" sz="4005">
                <a:solidFill>
                  <a:srgbClr val="FFFFFF"/>
                </a:solidFill>
                <a:latin typeface="Canva Sans 1 Bold"/>
              </a:rPr>
              <a:t>Movie night</a:t>
            </a:r>
          </a:p>
        </p:txBody>
      </p:sp>
      <p:sp>
        <p:nvSpPr>
          <p:cNvPr id="9" name="TextBox 9"/>
          <p:cNvSpPr txBox="1"/>
          <p:nvPr/>
        </p:nvSpPr>
        <p:spPr>
          <a:xfrm>
            <a:off x="7724305" y="2577537"/>
            <a:ext cx="2839390" cy="577573"/>
          </a:xfrm>
          <a:prstGeom prst="rect">
            <a:avLst/>
          </a:prstGeom>
        </p:spPr>
        <p:txBody>
          <a:bodyPr lIns="0" tIns="0" rIns="0" bIns="0" rtlCol="0" anchor="t">
            <a:spAutoFit/>
          </a:bodyPr>
          <a:lstStyle/>
          <a:p>
            <a:pPr algn="ctr">
              <a:lnSpc>
                <a:spcPts val="4784"/>
              </a:lnSpc>
            </a:pPr>
            <a:r>
              <a:rPr lang="en-US" sz="3417">
                <a:solidFill>
                  <a:srgbClr val="FFFFFF"/>
                </a:solidFill>
                <a:latin typeface="Canva Sans 1 Bold"/>
              </a:rPr>
              <a:t>Хүрэх үр дүн</a:t>
            </a:r>
          </a:p>
        </p:txBody>
      </p:sp>
      <p:sp>
        <p:nvSpPr>
          <p:cNvPr id="10" name="TextBox 10"/>
          <p:cNvSpPr txBox="1"/>
          <p:nvPr/>
        </p:nvSpPr>
        <p:spPr>
          <a:xfrm>
            <a:off x="7724305" y="7855379"/>
            <a:ext cx="3039912" cy="617292"/>
          </a:xfrm>
          <a:prstGeom prst="rect">
            <a:avLst/>
          </a:prstGeom>
        </p:spPr>
        <p:txBody>
          <a:bodyPr lIns="0" tIns="0" rIns="0" bIns="0" rtlCol="0" anchor="t">
            <a:spAutoFit/>
          </a:bodyPr>
          <a:lstStyle/>
          <a:p>
            <a:pPr algn="ctr">
              <a:lnSpc>
                <a:spcPts val="5062"/>
              </a:lnSpc>
            </a:pPr>
            <a:r>
              <a:rPr lang="en-US" sz="3615">
                <a:solidFill>
                  <a:srgbClr val="FFFFFF"/>
                </a:solidFill>
                <a:latin typeface="Canva Sans 1 Bold"/>
              </a:rPr>
              <a:t>Хугацаа</a:t>
            </a:r>
          </a:p>
        </p:txBody>
      </p:sp>
      <p:grpSp>
        <p:nvGrpSpPr>
          <p:cNvPr id="11" name="Group 11"/>
          <p:cNvGrpSpPr/>
          <p:nvPr/>
        </p:nvGrpSpPr>
        <p:grpSpPr>
          <a:xfrm>
            <a:off x="11794606" y="769298"/>
            <a:ext cx="7689384" cy="1076710"/>
            <a:chOff x="0" y="0"/>
            <a:chExt cx="2025187" cy="283578"/>
          </a:xfrm>
        </p:grpSpPr>
        <p:sp>
          <p:nvSpPr>
            <p:cNvPr id="12" name="Freeform 12"/>
            <p:cNvSpPr/>
            <p:nvPr/>
          </p:nvSpPr>
          <p:spPr>
            <a:xfrm>
              <a:off x="0" y="0"/>
              <a:ext cx="2025187" cy="283578"/>
            </a:xfrm>
            <a:custGeom>
              <a:avLst/>
              <a:gdLst/>
              <a:ahLst/>
              <a:cxnLst/>
              <a:rect l="l" t="t" r="r" b="b"/>
              <a:pathLst>
                <a:path w="2025187" h="283578">
                  <a:moveTo>
                    <a:pt x="51348" y="0"/>
                  </a:moveTo>
                  <a:lnTo>
                    <a:pt x="1973839" y="0"/>
                  </a:lnTo>
                  <a:cubicBezTo>
                    <a:pt x="1987457" y="0"/>
                    <a:pt x="2000518" y="5410"/>
                    <a:pt x="2010148" y="15040"/>
                  </a:cubicBezTo>
                  <a:cubicBezTo>
                    <a:pt x="2019777" y="24669"/>
                    <a:pt x="2025187" y="37730"/>
                    <a:pt x="2025187" y="51348"/>
                  </a:cubicBezTo>
                  <a:lnTo>
                    <a:pt x="2025187" y="232229"/>
                  </a:lnTo>
                  <a:cubicBezTo>
                    <a:pt x="2025187" y="245848"/>
                    <a:pt x="2019777" y="258909"/>
                    <a:pt x="2010148" y="268538"/>
                  </a:cubicBezTo>
                  <a:cubicBezTo>
                    <a:pt x="2000518" y="278168"/>
                    <a:pt x="1987457" y="283578"/>
                    <a:pt x="1973839" y="283578"/>
                  </a:cubicBezTo>
                  <a:lnTo>
                    <a:pt x="51348" y="283578"/>
                  </a:lnTo>
                  <a:cubicBezTo>
                    <a:pt x="37730" y="283578"/>
                    <a:pt x="24669" y="278168"/>
                    <a:pt x="15040" y="268538"/>
                  </a:cubicBezTo>
                  <a:cubicBezTo>
                    <a:pt x="5410" y="258909"/>
                    <a:pt x="0" y="245848"/>
                    <a:pt x="0" y="232229"/>
                  </a:cubicBezTo>
                  <a:lnTo>
                    <a:pt x="0" y="51348"/>
                  </a:lnTo>
                  <a:cubicBezTo>
                    <a:pt x="0" y="37730"/>
                    <a:pt x="5410" y="24669"/>
                    <a:pt x="15040" y="15040"/>
                  </a:cubicBezTo>
                  <a:cubicBezTo>
                    <a:pt x="24669" y="5410"/>
                    <a:pt x="37730" y="0"/>
                    <a:pt x="51348" y="0"/>
                  </a:cubicBezTo>
                  <a:close/>
                </a:path>
              </a:pathLst>
            </a:custGeom>
            <a:solidFill>
              <a:srgbClr val="56AEFF"/>
            </a:solidFill>
          </p:spPr>
        </p:sp>
        <p:sp>
          <p:nvSpPr>
            <p:cNvPr id="13" name="TextBox 13"/>
            <p:cNvSpPr txBox="1"/>
            <p:nvPr/>
          </p:nvSpPr>
          <p:spPr>
            <a:xfrm>
              <a:off x="0" y="-38100"/>
              <a:ext cx="2025187" cy="321678"/>
            </a:xfrm>
            <a:prstGeom prst="rect">
              <a:avLst/>
            </a:prstGeom>
          </p:spPr>
          <p:txBody>
            <a:bodyPr lIns="50800" tIns="50800" rIns="50800" bIns="50800" rtlCol="0" anchor="ctr"/>
            <a:lstStyle/>
            <a:p>
              <a:pPr algn="ctr">
                <a:lnSpc>
                  <a:spcPts val="3081"/>
                </a:lnSpc>
              </a:pPr>
              <a:endParaRPr/>
            </a:p>
          </p:txBody>
        </p:sp>
      </p:grpSp>
      <p:sp>
        <p:nvSpPr>
          <p:cNvPr id="14" name="TextBox 14"/>
          <p:cNvSpPr txBox="1"/>
          <p:nvPr/>
        </p:nvSpPr>
        <p:spPr>
          <a:xfrm>
            <a:off x="13895333" y="962025"/>
            <a:ext cx="2164290" cy="624581"/>
          </a:xfrm>
          <a:prstGeom prst="rect">
            <a:avLst/>
          </a:prstGeom>
        </p:spPr>
        <p:txBody>
          <a:bodyPr lIns="0" tIns="0" rIns="0" bIns="0" rtlCol="0" anchor="t">
            <a:spAutoFit/>
          </a:bodyPr>
          <a:lstStyle/>
          <a:p>
            <a:pPr algn="ctr">
              <a:lnSpc>
                <a:spcPts val="5129"/>
              </a:lnSpc>
            </a:pPr>
            <a:r>
              <a:rPr lang="en-US" sz="3663">
                <a:solidFill>
                  <a:srgbClr val="FFFFFF"/>
                </a:solidFill>
                <a:latin typeface="Canva Sans 1 Bold"/>
              </a:rPr>
              <a:t>Open mic</a:t>
            </a:r>
          </a:p>
        </p:txBody>
      </p:sp>
      <p:sp>
        <p:nvSpPr>
          <p:cNvPr id="15" name="TextBox 15"/>
          <p:cNvSpPr txBox="1"/>
          <p:nvPr/>
        </p:nvSpPr>
        <p:spPr>
          <a:xfrm>
            <a:off x="384733" y="2596587"/>
            <a:ext cx="5977743" cy="1259345"/>
          </a:xfrm>
          <a:prstGeom prst="rect">
            <a:avLst/>
          </a:prstGeom>
        </p:spPr>
        <p:txBody>
          <a:bodyPr lIns="0" tIns="0" rIns="0" bIns="0" rtlCol="0" anchor="t">
            <a:spAutoFit/>
          </a:bodyPr>
          <a:lstStyle/>
          <a:p>
            <a:pPr algn="ctr">
              <a:lnSpc>
                <a:spcPts val="3395"/>
              </a:lnSpc>
            </a:pPr>
            <a:r>
              <a:rPr lang="en-US" sz="2425">
                <a:solidFill>
                  <a:srgbClr val="FFFFFF"/>
                </a:solidFill>
                <a:latin typeface="Canva Sans 1"/>
              </a:rPr>
              <a:t>Чөлөөт цагийг хөгжөөнт байдлаар өнгөрүүлэх. Оролцоог дэмжих. Оролцогч оюутнуудаас тах авах</a:t>
            </a:r>
          </a:p>
        </p:txBody>
      </p:sp>
      <p:sp>
        <p:nvSpPr>
          <p:cNvPr id="16" name="TextBox 16"/>
          <p:cNvSpPr txBox="1"/>
          <p:nvPr/>
        </p:nvSpPr>
        <p:spPr>
          <a:xfrm>
            <a:off x="12157987" y="2596587"/>
            <a:ext cx="5626350" cy="1261974"/>
          </a:xfrm>
          <a:prstGeom prst="rect">
            <a:avLst/>
          </a:prstGeom>
        </p:spPr>
        <p:txBody>
          <a:bodyPr lIns="0" tIns="0" rIns="0" bIns="0" rtlCol="0" anchor="t">
            <a:spAutoFit/>
          </a:bodyPr>
          <a:lstStyle/>
          <a:p>
            <a:pPr algn="ctr">
              <a:lnSpc>
                <a:spcPts val="3417"/>
              </a:lnSpc>
            </a:pPr>
            <a:r>
              <a:rPr lang="en-US" sz="2440">
                <a:solidFill>
                  <a:srgbClr val="FFFFFF"/>
                </a:solidFill>
                <a:latin typeface="Canva Sans 1"/>
              </a:rPr>
              <a:t>Оюутнуудын авьяас чадварыг нээн илрүүлэхэд дэмжлэг болох. Чөлөөт цагийг зөв өнгөрүүлэх</a:t>
            </a:r>
          </a:p>
        </p:txBody>
      </p:sp>
      <p:sp>
        <p:nvSpPr>
          <p:cNvPr id="17" name="TextBox 17"/>
          <p:cNvSpPr txBox="1"/>
          <p:nvPr/>
        </p:nvSpPr>
        <p:spPr>
          <a:xfrm>
            <a:off x="12083848" y="5501436"/>
            <a:ext cx="5700489" cy="521139"/>
          </a:xfrm>
          <a:prstGeom prst="rect">
            <a:avLst/>
          </a:prstGeom>
        </p:spPr>
        <p:txBody>
          <a:bodyPr lIns="0" tIns="0" rIns="0" bIns="0" rtlCol="0" anchor="t">
            <a:spAutoFit/>
          </a:bodyPr>
          <a:lstStyle/>
          <a:p>
            <a:pPr algn="ctr">
              <a:lnSpc>
                <a:spcPts val="4265"/>
              </a:lnSpc>
            </a:pPr>
            <a:r>
              <a:rPr lang="en-US" sz="3046">
                <a:solidFill>
                  <a:srgbClr val="FFFFFF"/>
                </a:solidFill>
                <a:latin typeface="Canva Sans 1 Bold"/>
              </a:rPr>
              <a:t>Оюутан- Байрны зөвлөл(ЗБ)</a:t>
            </a:r>
          </a:p>
        </p:txBody>
      </p:sp>
      <p:sp>
        <p:nvSpPr>
          <p:cNvPr id="18" name="TextBox 18"/>
          <p:cNvSpPr txBox="1"/>
          <p:nvPr/>
        </p:nvSpPr>
        <p:spPr>
          <a:xfrm>
            <a:off x="1068041" y="7801307"/>
            <a:ext cx="4661800" cy="671364"/>
          </a:xfrm>
          <a:prstGeom prst="rect">
            <a:avLst/>
          </a:prstGeom>
        </p:spPr>
        <p:txBody>
          <a:bodyPr lIns="0" tIns="0" rIns="0" bIns="0" rtlCol="0" anchor="t">
            <a:spAutoFit/>
          </a:bodyPr>
          <a:lstStyle/>
          <a:p>
            <a:pPr algn="ctr">
              <a:lnSpc>
                <a:spcPts val="5471"/>
              </a:lnSpc>
            </a:pPr>
            <a:r>
              <a:rPr lang="en-US" sz="3908">
                <a:solidFill>
                  <a:srgbClr val="FFFFFF"/>
                </a:solidFill>
                <a:latin typeface="Canva Sans 1 Bold"/>
              </a:rPr>
              <a:t>Хугацаа чөлөөтэй</a:t>
            </a:r>
          </a:p>
        </p:txBody>
      </p:sp>
      <p:sp>
        <p:nvSpPr>
          <p:cNvPr id="19" name="TextBox 19"/>
          <p:cNvSpPr txBox="1"/>
          <p:nvPr/>
        </p:nvSpPr>
        <p:spPr>
          <a:xfrm>
            <a:off x="12847593" y="7845854"/>
            <a:ext cx="4661800" cy="671364"/>
          </a:xfrm>
          <a:prstGeom prst="rect">
            <a:avLst/>
          </a:prstGeom>
        </p:spPr>
        <p:txBody>
          <a:bodyPr lIns="0" tIns="0" rIns="0" bIns="0" rtlCol="0" anchor="t">
            <a:spAutoFit/>
          </a:bodyPr>
          <a:lstStyle/>
          <a:p>
            <a:pPr algn="ctr">
              <a:lnSpc>
                <a:spcPts val="5471"/>
              </a:lnSpc>
            </a:pPr>
            <a:r>
              <a:rPr lang="en-US" sz="3908">
                <a:solidFill>
                  <a:srgbClr val="FFFFFF"/>
                </a:solidFill>
                <a:latin typeface="Canva Sans 1 Bold"/>
              </a:rPr>
              <a:t>Хугацаа чөлөөтэй</a:t>
            </a:r>
          </a:p>
        </p:txBody>
      </p:sp>
      <p:sp>
        <p:nvSpPr>
          <p:cNvPr id="20" name="TextBox 20"/>
          <p:cNvSpPr txBox="1"/>
          <p:nvPr/>
        </p:nvSpPr>
        <p:spPr>
          <a:xfrm>
            <a:off x="661988" y="5501436"/>
            <a:ext cx="5700489" cy="521139"/>
          </a:xfrm>
          <a:prstGeom prst="rect">
            <a:avLst/>
          </a:prstGeom>
        </p:spPr>
        <p:txBody>
          <a:bodyPr lIns="0" tIns="0" rIns="0" bIns="0" rtlCol="0" anchor="t">
            <a:spAutoFit/>
          </a:bodyPr>
          <a:lstStyle/>
          <a:p>
            <a:pPr algn="ctr">
              <a:lnSpc>
                <a:spcPts val="4265"/>
              </a:lnSpc>
            </a:pPr>
            <a:r>
              <a:rPr lang="en-US" sz="3046">
                <a:solidFill>
                  <a:srgbClr val="FFFFFF"/>
                </a:solidFill>
                <a:latin typeface="Canva Sans 1 Bold"/>
              </a:rPr>
              <a:t>Оюутан- Байрны зөвлөл(ЗБ)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grpSp>
        <p:nvGrpSpPr>
          <p:cNvPr id="3" name="Group 3"/>
          <p:cNvGrpSpPr/>
          <p:nvPr/>
        </p:nvGrpSpPr>
        <p:grpSpPr>
          <a:xfrm>
            <a:off x="7607315" y="2835438"/>
            <a:ext cx="4968721" cy="871252"/>
            <a:chOff x="0" y="0"/>
            <a:chExt cx="1308634" cy="229466"/>
          </a:xfrm>
        </p:grpSpPr>
        <p:sp>
          <p:nvSpPr>
            <p:cNvPr id="4" name="Freeform 4"/>
            <p:cNvSpPr/>
            <p:nvPr/>
          </p:nvSpPr>
          <p:spPr>
            <a:xfrm>
              <a:off x="0" y="0"/>
              <a:ext cx="1308634" cy="229466"/>
            </a:xfrm>
            <a:custGeom>
              <a:avLst/>
              <a:gdLst/>
              <a:ahLst/>
              <a:cxnLst/>
              <a:rect l="l" t="t" r="r" b="b"/>
              <a:pathLst>
                <a:path w="1308634" h="229466">
                  <a:moveTo>
                    <a:pt x="79465" y="0"/>
                  </a:moveTo>
                  <a:lnTo>
                    <a:pt x="1229170" y="0"/>
                  </a:lnTo>
                  <a:cubicBezTo>
                    <a:pt x="1250245" y="0"/>
                    <a:pt x="1270457" y="8372"/>
                    <a:pt x="1285360" y="23275"/>
                  </a:cubicBezTo>
                  <a:cubicBezTo>
                    <a:pt x="1300262" y="38177"/>
                    <a:pt x="1308634" y="58389"/>
                    <a:pt x="1308634" y="79465"/>
                  </a:cubicBezTo>
                  <a:lnTo>
                    <a:pt x="1308634" y="150001"/>
                  </a:lnTo>
                  <a:cubicBezTo>
                    <a:pt x="1308634" y="171076"/>
                    <a:pt x="1300262" y="191288"/>
                    <a:pt x="1285360" y="206191"/>
                  </a:cubicBezTo>
                  <a:cubicBezTo>
                    <a:pt x="1270457" y="221093"/>
                    <a:pt x="1250245" y="229466"/>
                    <a:pt x="1229170" y="229466"/>
                  </a:cubicBezTo>
                  <a:lnTo>
                    <a:pt x="79465" y="229466"/>
                  </a:lnTo>
                  <a:cubicBezTo>
                    <a:pt x="58389" y="229466"/>
                    <a:pt x="38177" y="221093"/>
                    <a:pt x="23275" y="206191"/>
                  </a:cubicBezTo>
                  <a:cubicBezTo>
                    <a:pt x="8372" y="191288"/>
                    <a:pt x="0" y="171076"/>
                    <a:pt x="0" y="150001"/>
                  </a:cubicBezTo>
                  <a:lnTo>
                    <a:pt x="0" y="79465"/>
                  </a:lnTo>
                  <a:cubicBezTo>
                    <a:pt x="0" y="58389"/>
                    <a:pt x="8372" y="38177"/>
                    <a:pt x="23275" y="23275"/>
                  </a:cubicBezTo>
                  <a:cubicBezTo>
                    <a:pt x="38177" y="8372"/>
                    <a:pt x="58389" y="0"/>
                    <a:pt x="79465" y="0"/>
                  </a:cubicBezTo>
                  <a:close/>
                </a:path>
              </a:pathLst>
            </a:custGeom>
            <a:solidFill>
              <a:srgbClr val="0071C9"/>
            </a:solidFill>
          </p:spPr>
        </p:sp>
        <p:sp>
          <p:nvSpPr>
            <p:cNvPr id="5" name="TextBox 5"/>
            <p:cNvSpPr txBox="1"/>
            <p:nvPr/>
          </p:nvSpPr>
          <p:spPr>
            <a:xfrm>
              <a:off x="0" y="-47625"/>
              <a:ext cx="1308634" cy="277091"/>
            </a:xfrm>
            <a:prstGeom prst="rect">
              <a:avLst/>
            </a:prstGeom>
          </p:spPr>
          <p:txBody>
            <a:bodyPr lIns="50800" tIns="50800" rIns="50800" bIns="50800" rtlCol="0" anchor="ctr"/>
            <a:lstStyle/>
            <a:p>
              <a:pPr algn="ctr">
                <a:lnSpc>
                  <a:spcPts val="3639"/>
                </a:lnSpc>
              </a:pPr>
              <a:endParaRPr/>
            </a:p>
          </p:txBody>
        </p:sp>
      </p:grpSp>
      <p:grpSp>
        <p:nvGrpSpPr>
          <p:cNvPr id="6" name="Group 6"/>
          <p:cNvGrpSpPr/>
          <p:nvPr/>
        </p:nvGrpSpPr>
        <p:grpSpPr>
          <a:xfrm>
            <a:off x="7607315" y="4488297"/>
            <a:ext cx="4968721" cy="871252"/>
            <a:chOff x="0" y="0"/>
            <a:chExt cx="1308634" cy="229466"/>
          </a:xfrm>
        </p:grpSpPr>
        <p:sp>
          <p:nvSpPr>
            <p:cNvPr id="7" name="Freeform 7"/>
            <p:cNvSpPr/>
            <p:nvPr/>
          </p:nvSpPr>
          <p:spPr>
            <a:xfrm>
              <a:off x="0" y="0"/>
              <a:ext cx="1308634" cy="229466"/>
            </a:xfrm>
            <a:custGeom>
              <a:avLst/>
              <a:gdLst/>
              <a:ahLst/>
              <a:cxnLst/>
              <a:rect l="l" t="t" r="r" b="b"/>
              <a:pathLst>
                <a:path w="1308634" h="229466">
                  <a:moveTo>
                    <a:pt x="79465" y="0"/>
                  </a:moveTo>
                  <a:lnTo>
                    <a:pt x="1229170" y="0"/>
                  </a:lnTo>
                  <a:cubicBezTo>
                    <a:pt x="1250245" y="0"/>
                    <a:pt x="1270457" y="8372"/>
                    <a:pt x="1285360" y="23275"/>
                  </a:cubicBezTo>
                  <a:cubicBezTo>
                    <a:pt x="1300262" y="38177"/>
                    <a:pt x="1308634" y="58389"/>
                    <a:pt x="1308634" y="79465"/>
                  </a:cubicBezTo>
                  <a:lnTo>
                    <a:pt x="1308634" y="150001"/>
                  </a:lnTo>
                  <a:cubicBezTo>
                    <a:pt x="1308634" y="171076"/>
                    <a:pt x="1300262" y="191288"/>
                    <a:pt x="1285360" y="206191"/>
                  </a:cubicBezTo>
                  <a:cubicBezTo>
                    <a:pt x="1270457" y="221093"/>
                    <a:pt x="1250245" y="229466"/>
                    <a:pt x="1229170" y="229466"/>
                  </a:cubicBezTo>
                  <a:lnTo>
                    <a:pt x="79465" y="229466"/>
                  </a:lnTo>
                  <a:cubicBezTo>
                    <a:pt x="58389" y="229466"/>
                    <a:pt x="38177" y="221093"/>
                    <a:pt x="23275" y="206191"/>
                  </a:cubicBezTo>
                  <a:cubicBezTo>
                    <a:pt x="8372" y="191288"/>
                    <a:pt x="0" y="171076"/>
                    <a:pt x="0" y="150001"/>
                  </a:cubicBezTo>
                  <a:lnTo>
                    <a:pt x="0" y="79465"/>
                  </a:lnTo>
                  <a:cubicBezTo>
                    <a:pt x="0" y="58389"/>
                    <a:pt x="8372" y="38177"/>
                    <a:pt x="23275" y="23275"/>
                  </a:cubicBezTo>
                  <a:cubicBezTo>
                    <a:pt x="38177" y="8372"/>
                    <a:pt x="58389" y="0"/>
                    <a:pt x="79465" y="0"/>
                  </a:cubicBezTo>
                  <a:close/>
                </a:path>
              </a:pathLst>
            </a:custGeom>
            <a:solidFill>
              <a:srgbClr val="0071C9"/>
            </a:solidFill>
          </p:spPr>
        </p:sp>
        <p:sp>
          <p:nvSpPr>
            <p:cNvPr id="8" name="TextBox 8"/>
            <p:cNvSpPr txBox="1"/>
            <p:nvPr/>
          </p:nvSpPr>
          <p:spPr>
            <a:xfrm>
              <a:off x="0" y="-47625"/>
              <a:ext cx="1308634" cy="277091"/>
            </a:xfrm>
            <a:prstGeom prst="rect">
              <a:avLst/>
            </a:prstGeom>
          </p:spPr>
          <p:txBody>
            <a:bodyPr lIns="50800" tIns="50800" rIns="50800" bIns="50800" rtlCol="0" anchor="ctr"/>
            <a:lstStyle/>
            <a:p>
              <a:pPr algn="ctr">
                <a:lnSpc>
                  <a:spcPts val="3639"/>
                </a:lnSpc>
              </a:pPr>
              <a:endParaRPr/>
            </a:p>
          </p:txBody>
        </p:sp>
      </p:grpSp>
      <p:grpSp>
        <p:nvGrpSpPr>
          <p:cNvPr id="9" name="Group 9"/>
          <p:cNvGrpSpPr/>
          <p:nvPr/>
        </p:nvGrpSpPr>
        <p:grpSpPr>
          <a:xfrm>
            <a:off x="7607315" y="7429320"/>
            <a:ext cx="4968721" cy="871252"/>
            <a:chOff x="0" y="0"/>
            <a:chExt cx="1308634" cy="229466"/>
          </a:xfrm>
        </p:grpSpPr>
        <p:sp>
          <p:nvSpPr>
            <p:cNvPr id="10" name="Freeform 10"/>
            <p:cNvSpPr/>
            <p:nvPr/>
          </p:nvSpPr>
          <p:spPr>
            <a:xfrm>
              <a:off x="0" y="0"/>
              <a:ext cx="1308634" cy="229466"/>
            </a:xfrm>
            <a:custGeom>
              <a:avLst/>
              <a:gdLst/>
              <a:ahLst/>
              <a:cxnLst/>
              <a:rect l="l" t="t" r="r" b="b"/>
              <a:pathLst>
                <a:path w="1308634" h="229466">
                  <a:moveTo>
                    <a:pt x="79465" y="0"/>
                  </a:moveTo>
                  <a:lnTo>
                    <a:pt x="1229170" y="0"/>
                  </a:lnTo>
                  <a:cubicBezTo>
                    <a:pt x="1250245" y="0"/>
                    <a:pt x="1270457" y="8372"/>
                    <a:pt x="1285360" y="23275"/>
                  </a:cubicBezTo>
                  <a:cubicBezTo>
                    <a:pt x="1300262" y="38177"/>
                    <a:pt x="1308634" y="58389"/>
                    <a:pt x="1308634" y="79465"/>
                  </a:cubicBezTo>
                  <a:lnTo>
                    <a:pt x="1308634" y="150001"/>
                  </a:lnTo>
                  <a:cubicBezTo>
                    <a:pt x="1308634" y="171076"/>
                    <a:pt x="1300262" y="191288"/>
                    <a:pt x="1285360" y="206191"/>
                  </a:cubicBezTo>
                  <a:cubicBezTo>
                    <a:pt x="1270457" y="221093"/>
                    <a:pt x="1250245" y="229466"/>
                    <a:pt x="1229170" y="229466"/>
                  </a:cubicBezTo>
                  <a:lnTo>
                    <a:pt x="79465" y="229466"/>
                  </a:lnTo>
                  <a:cubicBezTo>
                    <a:pt x="58389" y="229466"/>
                    <a:pt x="38177" y="221093"/>
                    <a:pt x="23275" y="206191"/>
                  </a:cubicBezTo>
                  <a:cubicBezTo>
                    <a:pt x="8372" y="191288"/>
                    <a:pt x="0" y="171076"/>
                    <a:pt x="0" y="150001"/>
                  </a:cubicBezTo>
                  <a:lnTo>
                    <a:pt x="0" y="79465"/>
                  </a:lnTo>
                  <a:cubicBezTo>
                    <a:pt x="0" y="58389"/>
                    <a:pt x="8372" y="38177"/>
                    <a:pt x="23275" y="23275"/>
                  </a:cubicBezTo>
                  <a:cubicBezTo>
                    <a:pt x="38177" y="8372"/>
                    <a:pt x="58389" y="0"/>
                    <a:pt x="79465" y="0"/>
                  </a:cubicBezTo>
                  <a:close/>
                </a:path>
              </a:pathLst>
            </a:custGeom>
            <a:solidFill>
              <a:srgbClr val="0071C9"/>
            </a:solidFill>
          </p:spPr>
        </p:sp>
        <p:sp>
          <p:nvSpPr>
            <p:cNvPr id="11" name="TextBox 11"/>
            <p:cNvSpPr txBox="1"/>
            <p:nvPr/>
          </p:nvSpPr>
          <p:spPr>
            <a:xfrm>
              <a:off x="0" y="-47625"/>
              <a:ext cx="1308634" cy="277091"/>
            </a:xfrm>
            <a:prstGeom prst="rect">
              <a:avLst/>
            </a:prstGeom>
          </p:spPr>
          <p:txBody>
            <a:bodyPr lIns="50800" tIns="50800" rIns="50800" bIns="50800" rtlCol="0" anchor="ctr"/>
            <a:lstStyle/>
            <a:p>
              <a:pPr algn="ctr">
                <a:lnSpc>
                  <a:spcPts val="3639"/>
                </a:lnSpc>
              </a:pPr>
              <a:endParaRPr/>
            </a:p>
          </p:txBody>
        </p:sp>
      </p:grpSp>
      <p:grpSp>
        <p:nvGrpSpPr>
          <p:cNvPr id="12" name="Group 12"/>
          <p:cNvGrpSpPr/>
          <p:nvPr/>
        </p:nvGrpSpPr>
        <p:grpSpPr>
          <a:xfrm>
            <a:off x="7607315" y="5958808"/>
            <a:ext cx="4968721" cy="871252"/>
            <a:chOff x="0" y="0"/>
            <a:chExt cx="1308634" cy="229466"/>
          </a:xfrm>
        </p:grpSpPr>
        <p:sp>
          <p:nvSpPr>
            <p:cNvPr id="13" name="Freeform 13"/>
            <p:cNvSpPr/>
            <p:nvPr/>
          </p:nvSpPr>
          <p:spPr>
            <a:xfrm>
              <a:off x="0" y="0"/>
              <a:ext cx="1308634" cy="229466"/>
            </a:xfrm>
            <a:custGeom>
              <a:avLst/>
              <a:gdLst/>
              <a:ahLst/>
              <a:cxnLst/>
              <a:rect l="l" t="t" r="r" b="b"/>
              <a:pathLst>
                <a:path w="1308634" h="229466">
                  <a:moveTo>
                    <a:pt x="79465" y="0"/>
                  </a:moveTo>
                  <a:lnTo>
                    <a:pt x="1229170" y="0"/>
                  </a:lnTo>
                  <a:cubicBezTo>
                    <a:pt x="1250245" y="0"/>
                    <a:pt x="1270457" y="8372"/>
                    <a:pt x="1285360" y="23275"/>
                  </a:cubicBezTo>
                  <a:cubicBezTo>
                    <a:pt x="1300262" y="38177"/>
                    <a:pt x="1308634" y="58389"/>
                    <a:pt x="1308634" y="79465"/>
                  </a:cubicBezTo>
                  <a:lnTo>
                    <a:pt x="1308634" y="150001"/>
                  </a:lnTo>
                  <a:cubicBezTo>
                    <a:pt x="1308634" y="171076"/>
                    <a:pt x="1300262" y="191288"/>
                    <a:pt x="1285360" y="206191"/>
                  </a:cubicBezTo>
                  <a:cubicBezTo>
                    <a:pt x="1270457" y="221093"/>
                    <a:pt x="1250245" y="229466"/>
                    <a:pt x="1229170" y="229466"/>
                  </a:cubicBezTo>
                  <a:lnTo>
                    <a:pt x="79465" y="229466"/>
                  </a:lnTo>
                  <a:cubicBezTo>
                    <a:pt x="58389" y="229466"/>
                    <a:pt x="38177" y="221093"/>
                    <a:pt x="23275" y="206191"/>
                  </a:cubicBezTo>
                  <a:cubicBezTo>
                    <a:pt x="8372" y="191288"/>
                    <a:pt x="0" y="171076"/>
                    <a:pt x="0" y="150001"/>
                  </a:cubicBezTo>
                  <a:lnTo>
                    <a:pt x="0" y="79465"/>
                  </a:lnTo>
                  <a:cubicBezTo>
                    <a:pt x="0" y="58389"/>
                    <a:pt x="8372" y="38177"/>
                    <a:pt x="23275" y="23275"/>
                  </a:cubicBezTo>
                  <a:cubicBezTo>
                    <a:pt x="38177" y="8372"/>
                    <a:pt x="58389" y="0"/>
                    <a:pt x="79465" y="0"/>
                  </a:cubicBezTo>
                  <a:close/>
                </a:path>
              </a:pathLst>
            </a:custGeom>
            <a:solidFill>
              <a:srgbClr val="0071C9"/>
            </a:solidFill>
          </p:spPr>
        </p:sp>
        <p:sp>
          <p:nvSpPr>
            <p:cNvPr id="14" name="TextBox 14"/>
            <p:cNvSpPr txBox="1"/>
            <p:nvPr/>
          </p:nvSpPr>
          <p:spPr>
            <a:xfrm>
              <a:off x="0" y="-47625"/>
              <a:ext cx="1308634" cy="277091"/>
            </a:xfrm>
            <a:prstGeom prst="rect">
              <a:avLst/>
            </a:prstGeom>
          </p:spPr>
          <p:txBody>
            <a:bodyPr lIns="50800" tIns="50800" rIns="50800" bIns="50800" rtlCol="0" anchor="ctr"/>
            <a:lstStyle/>
            <a:p>
              <a:pPr algn="ctr">
                <a:lnSpc>
                  <a:spcPts val="3639"/>
                </a:lnSpc>
              </a:pPr>
              <a:endParaRPr/>
            </a:p>
          </p:txBody>
        </p:sp>
      </p:grpSp>
      <p:grpSp>
        <p:nvGrpSpPr>
          <p:cNvPr id="15" name="Group 15"/>
          <p:cNvGrpSpPr/>
          <p:nvPr/>
        </p:nvGrpSpPr>
        <p:grpSpPr>
          <a:xfrm>
            <a:off x="7607315" y="0"/>
            <a:ext cx="15985821" cy="8976594"/>
            <a:chOff x="0" y="0"/>
            <a:chExt cx="21314428" cy="11968791"/>
          </a:xfrm>
        </p:grpSpPr>
        <p:sp>
          <p:nvSpPr>
            <p:cNvPr id="16" name="TextBox 16"/>
            <p:cNvSpPr txBox="1"/>
            <p:nvPr/>
          </p:nvSpPr>
          <p:spPr>
            <a:xfrm>
              <a:off x="0" y="0"/>
              <a:ext cx="21314428" cy="1726228"/>
            </a:xfrm>
            <a:prstGeom prst="rect">
              <a:avLst/>
            </a:prstGeom>
          </p:spPr>
          <p:txBody>
            <a:bodyPr lIns="0" tIns="0" rIns="0" bIns="0" rtlCol="0" anchor="t">
              <a:spAutoFit/>
            </a:bodyPr>
            <a:lstStyle/>
            <a:p>
              <a:pPr>
                <a:lnSpc>
                  <a:spcPts val="10194"/>
                </a:lnSpc>
              </a:pPr>
              <a:endParaRPr/>
            </a:p>
          </p:txBody>
        </p:sp>
        <p:sp>
          <p:nvSpPr>
            <p:cNvPr id="17" name="TextBox 17"/>
            <p:cNvSpPr txBox="1"/>
            <p:nvPr/>
          </p:nvSpPr>
          <p:spPr>
            <a:xfrm>
              <a:off x="0" y="2682665"/>
              <a:ext cx="17425062" cy="9286126"/>
            </a:xfrm>
            <a:prstGeom prst="rect">
              <a:avLst/>
            </a:prstGeom>
          </p:spPr>
          <p:txBody>
            <a:bodyPr lIns="0" tIns="0" rIns="0" bIns="0" rtlCol="0" anchor="t">
              <a:spAutoFit/>
            </a:bodyPr>
            <a:lstStyle/>
            <a:p>
              <a:pPr>
                <a:lnSpc>
                  <a:spcPts val="6218"/>
                </a:lnSpc>
              </a:pPr>
              <a:endParaRPr/>
            </a:p>
            <a:p>
              <a:pPr marL="733648" lvl="1" indent="-366824">
                <a:lnSpc>
                  <a:spcPts val="6218"/>
                </a:lnSpc>
                <a:buFont typeface="Arial"/>
                <a:buChar char="•"/>
              </a:pPr>
              <a:r>
                <a:rPr lang="en-US" sz="3398">
                  <a:solidFill>
                    <a:srgbClr val="FFFFFF"/>
                  </a:solidFill>
                  <a:latin typeface="IBM Plex Sans"/>
                </a:rPr>
                <a:t> Н. Марал-Эрдэнэ   </a:t>
              </a:r>
            </a:p>
            <a:p>
              <a:pPr>
                <a:lnSpc>
                  <a:spcPts val="6218"/>
                </a:lnSpc>
              </a:pPr>
              <a:r>
                <a:rPr lang="en-US" sz="3398">
                  <a:solidFill>
                    <a:srgbClr val="FFFFFF"/>
                  </a:solidFill>
                  <a:latin typeface="IBM Plex Sans"/>
                </a:rPr>
                <a:t>         /МУИС, Маркетинг 1-р түвшин/</a:t>
              </a:r>
            </a:p>
            <a:p>
              <a:pPr>
                <a:lnSpc>
                  <a:spcPts val="6218"/>
                </a:lnSpc>
              </a:pPr>
              <a:r>
                <a:rPr lang="en-US" sz="3398">
                  <a:solidFill>
                    <a:srgbClr val="FFFFFF"/>
                  </a:solidFill>
                  <a:latin typeface="IBM Plex Sans"/>
                </a:rPr>
                <a:t>    2.  М. Гоомарал           </a:t>
              </a:r>
            </a:p>
            <a:p>
              <a:pPr>
                <a:lnSpc>
                  <a:spcPts val="6218"/>
                </a:lnSpc>
              </a:pPr>
              <a:r>
                <a:rPr lang="en-US" sz="3398">
                  <a:solidFill>
                    <a:srgbClr val="FFFFFF"/>
                  </a:solidFill>
                  <a:latin typeface="IBM Plex Sans"/>
                </a:rPr>
                <a:t>         /МУИС, Эрх зүй 1-р түвшин/</a:t>
              </a:r>
            </a:p>
            <a:p>
              <a:pPr>
                <a:lnSpc>
                  <a:spcPts val="6218"/>
                </a:lnSpc>
              </a:pPr>
              <a:r>
                <a:rPr lang="en-US" sz="3398">
                  <a:solidFill>
                    <a:srgbClr val="FFFFFF"/>
                  </a:solidFill>
                  <a:latin typeface="IBM Plex Sans"/>
                </a:rPr>
                <a:t>    3. Н. Мөнгөнсувд      </a:t>
              </a:r>
            </a:p>
            <a:p>
              <a:pPr>
                <a:lnSpc>
                  <a:spcPts val="6218"/>
                </a:lnSpc>
              </a:pPr>
              <a:r>
                <a:rPr lang="en-US" sz="3398">
                  <a:solidFill>
                    <a:srgbClr val="FFFFFF"/>
                  </a:solidFill>
                  <a:latin typeface="IBM Plex Sans"/>
                </a:rPr>
                <a:t>          /МУИС, Программ хангамж 1-р түвшин/</a:t>
              </a:r>
            </a:p>
            <a:p>
              <a:pPr>
                <a:lnSpc>
                  <a:spcPts val="6218"/>
                </a:lnSpc>
              </a:pPr>
              <a:r>
                <a:rPr lang="en-US" sz="3398">
                  <a:solidFill>
                    <a:srgbClr val="FFFFFF"/>
                  </a:solidFill>
                  <a:latin typeface="IBM Plex Sans"/>
                </a:rPr>
                <a:t>    4. Г. Хэнчбиш              </a:t>
              </a:r>
            </a:p>
            <a:p>
              <a:pPr algn="l">
                <a:lnSpc>
                  <a:spcPts val="6218"/>
                </a:lnSpc>
              </a:pPr>
              <a:r>
                <a:rPr lang="en-US" sz="3398">
                  <a:solidFill>
                    <a:srgbClr val="FFFFFF"/>
                  </a:solidFill>
                  <a:latin typeface="IBM Plex Sans"/>
                </a:rPr>
                <a:t>          /МУИС, Программ хангамж 3-р түвшин/</a:t>
              </a:r>
            </a:p>
          </p:txBody>
        </p:sp>
      </p:grpSp>
      <p:sp>
        <p:nvSpPr>
          <p:cNvPr id="18" name="Freeform 18"/>
          <p:cNvSpPr/>
          <p:nvPr/>
        </p:nvSpPr>
        <p:spPr>
          <a:xfrm>
            <a:off x="1687065" y="3706690"/>
            <a:ext cx="4262034" cy="4114800"/>
          </a:xfrm>
          <a:custGeom>
            <a:avLst/>
            <a:gdLst/>
            <a:ahLst/>
            <a:cxnLst/>
            <a:rect l="l" t="t" r="r" b="b"/>
            <a:pathLst>
              <a:path w="4262034" h="4114800">
                <a:moveTo>
                  <a:pt x="0" y="0"/>
                </a:moveTo>
                <a:lnTo>
                  <a:pt x="4262034" y="0"/>
                </a:lnTo>
                <a:lnTo>
                  <a:pt x="4262034"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9" name="TextBox 19"/>
          <p:cNvSpPr txBox="1"/>
          <p:nvPr/>
        </p:nvSpPr>
        <p:spPr>
          <a:xfrm>
            <a:off x="1687065" y="1067974"/>
            <a:ext cx="3244797" cy="372715"/>
          </a:xfrm>
          <a:prstGeom prst="rect">
            <a:avLst/>
          </a:prstGeom>
        </p:spPr>
        <p:txBody>
          <a:bodyPr lIns="0" tIns="0" rIns="0" bIns="0" rtlCol="0" anchor="t">
            <a:spAutoFit/>
          </a:bodyPr>
          <a:lstStyle/>
          <a:p>
            <a:pPr>
              <a:lnSpc>
                <a:spcPts val="3081"/>
              </a:lnSpc>
              <a:spcBef>
                <a:spcPct val="0"/>
              </a:spcBef>
            </a:pPr>
            <a:endParaRPr/>
          </a:p>
        </p:txBody>
      </p:sp>
      <p:sp>
        <p:nvSpPr>
          <p:cNvPr id="20" name="TextBox 20"/>
          <p:cNvSpPr txBox="1"/>
          <p:nvPr/>
        </p:nvSpPr>
        <p:spPr>
          <a:xfrm>
            <a:off x="1268491" y="1297814"/>
            <a:ext cx="5590882" cy="1308961"/>
          </a:xfrm>
          <a:prstGeom prst="rect">
            <a:avLst/>
          </a:prstGeom>
        </p:spPr>
        <p:txBody>
          <a:bodyPr lIns="0" tIns="0" rIns="0" bIns="0" rtlCol="0" anchor="t">
            <a:spAutoFit/>
          </a:bodyPr>
          <a:lstStyle/>
          <a:p>
            <a:pPr algn="ctr">
              <a:lnSpc>
                <a:spcPts val="10746"/>
              </a:lnSpc>
            </a:pPr>
            <a:r>
              <a:rPr lang="en-US" sz="7676">
                <a:solidFill>
                  <a:srgbClr val="FFFFFF"/>
                </a:solidFill>
                <a:latin typeface="Canva Sans 1 Bold"/>
              </a:rPr>
              <a:t>INCEPTION</a:t>
            </a:r>
          </a:p>
        </p:txBody>
      </p:sp>
      <p:sp>
        <p:nvSpPr>
          <p:cNvPr id="21" name="TextBox 21"/>
          <p:cNvSpPr txBox="1"/>
          <p:nvPr/>
        </p:nvSpPr>
        <p:spPr>
          <a:xfrm>
            <a:off x="7965421" y="1029874"/>
            <a:ext cx="9530032" cy="716422"/>
          </a:xfrm>
          <a:prstGeom prst="rect">
            <a:avLst/>
          </a:prstGeom>
        </p:spPr>
        <p:txBody>
          <a:bodyPr lIns="0" tIns="0" rIns="0" bIns="0" rtlCol="0" anchor="t">
            <a:spAutoFit/>
          </a:bodyPr>
          <a:lstStyle/>
          <a:p>
            <a:pPr algn="ctr">
              <a:lnSpc>
                <a:spcPts val="5886"/>
              </a:lnSpc>
            </a:pPr>
            <a:r>
              <a:rPr lang="en-US" sz="4204">
                <a:solidFill>
                  <a:srgbClr val="FFFFFF"/>
                </a:solidFill>
                <a:latin typeface="Canva Sans 1 Bold"/>
              </a:rPr>
              <a:t>Төслийн багийн гишүүд:</a:t>
            </a:r>
          </a:p>
        </p:txBody>
      </p:sp>
      <p:sp>
        <p:nvSpPr>
          <p:cNvPr id="22" name="Freeform 22"/>
          <p:cNvSpPr/>
          <p:nvPr/>
        </p:nvSpPr>
        <p:spPr>
          <a:xfrm>
            <a:off x="276609" y="1636419"/>
            <a:ext cx="752091" cy="774626"/>
          </a:xfrm>
          <a:custGeom>
            <a:avLst/>
            <a:gdLst/>
            <a:ahLst/>
            <a:cxnLst/>
            <a:rect l="l" t="t" r="r" b="b"/>
            <a:pathLst>
              <a:path w="752091" h="774626">
                <a:moveTo>
                  <a:pt x="0" y="0"/>
                </a:moveTo>
                <a:lnTo>
                  <a:pt x="752091" y="0"/>
                </a:lnTo>
                <a:lnTo>
                  <a:pt x="752091" y="774626"/>
                </a:lnTo>
                <a:lnTo>
                  <a:pt x="0" y="77462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TextBox 2"/>
          <p:cNvSpPr txBox="1"/>
          <p:nvPr/>
        </p:nvSpPr>
        <p:spPr>
          <a:xfrm>
            <a:off x="6636461" y="2717766"/>
            <a:ext cx="4200972" cy="528858"/>
          </a:xfrm>
          <a:prstGeom prst="rect">
            <a:avLst/>
          </a:prstGeom>
        </p:spPr>
        <p:txBody>
          <a:bodyPr lIns="0" tIns="0" rIns="0" bIns="0" rtlCol="0" anchor="t">
            <a:spAutoFit/>
          </a:bodyPr>
          <a:lstStyle/>
          <a:p>
            <a:pPr algn="ctr">
              <a:lnSpc>
                <a:spcPts val="4336"/>
              </a:lnSpc>
            </a:pPr>
            <a:r>
              <a:rPr lang="en-US" sz="3097">
                <a:solidFill>
                  <a:srgbClr val="FFFFFF"/>
                </a:solidFill>
                <a:latin typeface="Canva Sans 1 Bold"/>
              </a:rPr>
              <a:t>Оролцогч талууд</a:t>
            </a:r>
          </a:p>
        </p:txBody>
      </p:sp>
      <p:sp>
        <p:nvSpPr>
          <p:cNvPr id="3" name="AutoShape 3"/>
          <p:cNvSpPr/>
          <p:nvPr/>
        </p:nvSpPr>
        <p:spPr>
          <a:xfrm flipV="1">
            <a:off x="11708916" y="2986413"/>
            <a:ext cx="0" cy="10287000"/>
          </a:xfrm>
          <a:prstGeom prst="line">
            <a:avLst/>
          </a:prstGeom>
          <a:ln w="66675" cap="flat">
            <a:solidFill>
              <a:srgbClr val="FFFFFF"/>
            </a:solidFill>
            <a:prstDash val="solid"/>
            <a:headEnd type="none" w="sm" len="sm"/>
            <a:tailEnd type="none" w="sm" len="sm"/>
          </a:ln>
        </p:spPr>
      </p:sp>
      <p:sp>
        <p:nvSpPr>
          <p:cNvPr id="4" name="AutoShape 4"/>
          <p:cNvSpPr/>
          <p:nvPr/>
        </p:nvSpPr>
        <p:spPr>
          <a:xfrm flipV="1">
            <a:off x="5334058" y="2986413"/>
            <a:ext cx="0" cy="10287000"/>
          </a:xfrm>
          <a:prstGeom prst="line">
            <a:avLst/>
          </a:prstGeom>
          <a:ln w="66675" cap="flat">
            <a:solidFill>
              <a:srgbClr val="FFFFFF"/>
            </a:solidFill>
            <a:prstDash val="solid"/>
            <a:headEnd type="none" w="sm" len="sm"/>
            <a:tailEnd type="none" w="sm" len="sm"/>
          </a:ln>
        </p:spPr>
      </p:sp>
      <p:grpSp>
        <p:nvGrpSpPr>
          <p:cNvPr id="5" name="Group 5"/>
          <p:cNvGrpSpPr/>
          <p:nvPr/>
        </p:nvGrpSpPr>
        <p:grpSpPr>
          <a:xfrm>
            <a:off x="-645870" y="771696"/>
            <a:ext cx="15579962" cy="1076710"/>
            <a:chOff x="0" y="0"/>
            <a:chExt cx="4103364" cy="283578"/>
          </a:xfrm>
        </p:grpSpPr>
        <p:sp>
          <p:nvSpPr>
            <p:cNvPr id="6" name="Freeform 6"/>
            <p:cNvSpPr/>
            <p:nvPr/>
          </p:nvSpPr>
          <p:spPr>
            <a:xfrm>
              <a:off x="0" y="0"/>
              <a:ext cx="4103365" cy="283578"/>
            </a:xfrm>
            <a:custGeom>
              <a:avLst/>
              <a:gdLst/>
              <a:ahLst/>
              <a:cxnLst/>
              <a:rect l="l" t="t" r="r" b="b"/>
              <a:pathLst>
                <a:path w="4103365" h="283578">
                  <a:moveTo>
                    <a:pt x="25343" y="0"/>
                  </a:moveTo>
                  <a:lnTo>
                    <a:pt x="4078022" y="0"/>
                  </a:lnTo>
                  <a:cubicBezTo>
                    <a:pt x="4084743" y="0"/>
                    <a:pt x="4091189" y="2670"/>
                    <a:pt x="4095942" y="7423"/>
                  </a:cubicBezTo>
                  <a:cubicBezTo>
                    <a:pt x="4100695" y="12175"/>
                    <a:pt x="4103365" y="18621"/>
                    <a:pt x="4103365" y="25343"/>
                  </a:cubicBezTo>
                  <a:lnTo>
                    <a:pt x="4103365" y="258235"/>
                  </a:lnTo>
                  <a:cubicBezTo>
                    <a:pt x="4103365" y="264956"/>
                    <a:pt x="4100695" y="271402"/>
                    <a:pt x="4095942" y="276155"/>
                  </a:cubicBezTo>
                  <a:cubicBezTo>
                    <a:pt x="4091189" y="280908"/>
                    <a:pt x="4084743" y="283578"/>
                    <a:pt x="4078022" y="283578"/>
                  </a:cubicBezTo>
                  <a:lnTo>
                    <a:pt x="25343" y="283578"/>
                  </a:lnTo>
                  <a:cubicBezTo>
                    <a:pt x="18621" y="283578"/>
                    <a:pt x="12175" y="280908"/>
                    <a:pt x="7423" y="276155"/>
                  </a:cubicBezTo>
                  <a:cubicBezTo>
                    <a:pt x="2670" y="271402"/>
                    <a:pt x="0" y="264956"/>
                    <a:pt x="0" y="258235"/>
                  </a:cubicBezTo>
                  <a:lnTo>
                    <a:pt x="0" y="25343"/>
                  </a:lnTo>
                  <a:cubicBezTo>
                    <a:pt x="0" y="18621"/>
                    <a:pt x="2670" y="12175"/>
                    <a:pt x="7423" y="7423"/>
                  </a:cubicBezTo>
                  <a:cubicBezTo>
                    <a:pt x="12175" y="2670"/>
                    <a:pt x="18621" y="0"/>
                    <a:pt x="25343" y="0"/>
                  </a:cubicBezTo>
                  <a:close/>
                </a:path>
              </a:pathLst>
            </a:custGeom>
            <a:solidFill>
              <a:srgbClr val="EB8BCB"/>
            </a:solidFill>
          </p:spPr>
        </p:sp>
        <p:sp>
          <p:nvSpPr>
            <p:cNvPr id="7" name="TextBox 7"/>
            <p:cNvSpPr txBox="1"/>
            <p:nvPr/>
          </p:nvSpPr>
          <p:spPr>
            <a:xfrm>
              <a:off x="0" y="-38100"/>
              <a:ext cx="4103364" cy="321678"/>
            </a:xfrm>
            <a:prstGeom prst="rect">
              <a:avLst/>
            </a:prstGeom>
          </p:spPr>
          <p:txBody>
            <a:bodyPr lIns="50800" tIns="50800" rIns="50800" bIns="50800" rtlCol="0" anchor="ctr"/>
            <a:lstStyle/>
            <a:p>
              <a:pPr algn="ctr">
                <a:lnSpc>
                  <a:spcPts val="3081"/>
                </a:lnSpc>
              </a:pPr>
              <a:endParaRPr/>
            </a:p>
          </p:txBody>
        </p:sp>
      </p:grpSp>
      <p:sp>
        <p:nvSpPr>
          <p:cNvPr id="8" name="TextBox 8"/>
          <p:cNvSpPr txBox="1"/>
          <p:nvPr/>
        </p:nvSpPr>
        <p:spPr>
          <a:xfrm>
            <a:off x="384733" y="942975"/>
            <a:ext cx="12503455" cy="688826"/>
          </a:xfrm>
          <a:prstGeom prst="rect">
            <a:avLst/>
          </a:prstGeom>
        </p:spPr>
        <p:txBody>
          <a:bodyPr lIns="0" tIns="0" rIns="0" bIns="0" rtlCol="0" anchor="t">
            <a:spAutoFit/>
          </a:bodyPr>
          <a:lstStyle/>
          <a:p>
            <a:pPr algn="ctr">
              <a:lnSpc>
                <a:spcPts val="5608"/>
              </a:lnSpc>
            </a:pPr>
            <a:r>
              <a:rPr lang="en-US" sz="4005">
                <a:solidFill>
                  <a:srgbClr val="000000"/>
                </a:solidFill>
                <a:latin typeface="Canva Sans 1 Bold"/>
              </a:rPr>
              <a:t>Чөлөөт өрөөг оюутнуудад түрээслүүлэх</a:t>
            </a:r>
          </a:p>
        </p:txBody>
      </p:sp>
      <p:sp>
        <p:nvSpPr>
          <p:cNvPr id="9" name="TextBox 9"/>
          <p:cNvSpPr txBox="1"/>
          <p:nvPr/>
        </p:nvSpPr>
        <p:spPr>
          <a:xfrm>
            <a:off x="641790" y="2669051"/>
            <a:ext cx="2839390" cy="577573"/>
          </a:xfrm>
          <a:prstGeom prst="rect">
            <a:avLst/>
          </a:prstGeom>
        </p:spPr>
        <p:txBody>
          <a:bodyPr lIns="0" tIns="0" rIns="0" bIns="0" rtlCol="0" anchor="t">
            <a:spAutoFit/>
          </a:bodyPr>
          <a:lstStyle/>
          <a:p>
            <a:pPr algn="ctr">
              <a:lnSpc>
                <a:spcPts val="4784"/>
              </a:lnSpc>
            </a:pPr>
            <a:r>
              <a:rPr lang="en-US" sz="3417">
                <a:solidFill>
                  <a:srgbClr val="FFFFFF"/>
                </a:solidFill>
                <a:latin typeface="Canva Sans 1 Bold"/>
              </a:rPr>
              <a:t>Хүрэх үр дүн</a:t>
            </a:r>
          </a:p>
        </p:txBody>
      </p:sp>
      <p:sp>
        <p:nvSpPr>
          <p:cNvPr id="10" name="TextBox 10"/>
          <p:cNvSpPr txBox="1"/>
          <p:nvPr/>
        </p:nvSpPr>
        <p:spPr>
          <a:xfrm>
            <a:off x="13658537" y="2659526"/>
            <a:ext cx="3039912" cy="617292"/>
          </a:xfrm>
          <a:prstGeom prst="rect">
            <a:avLst/>
          </a:prstGeom>
        </p:spPr>
        <p:txBody>
          <a:bodyPr lIns="0" tIns="0" rIns="0" bIns="0" rtlCol="0" anchor="t">
            <a:spAutoFit/>
          </a:bodyPr>
          <a:lstStyle/>
          <a:p>
            <a:pPr algn="ctr">
              <a:lnSpc>
                <a:spcPts val="5062"/>
              </a:lnSpc>
            </a:pPr>
            <a:r>
              <a:rPr lang="en-US" sz="3615">
                <a:solidFill>
                  <a:srgbClr val="FFFFFF"/>
                </a:solidFill>
                <a:latin typeface="Canva Sans 1 Bold"/>
              </a:rPr>
              <a:t>Хугацаа</a:t>
            </a:r>
          </a:p>
        </p:txBody>
      </p:sp>
      <p:sp>
        <p:nvSpPr>
          <p:cNvPr id="11" name="TextBox 11"/>
          <p:cNvSpPr txBox="1"/>
          <p:nvPr/>
        </p:nvSpPr>
        <p:spPr>
          <a:xfrm>
            <a:off x="641790" y="4437498"/>
            <a:ext cx="4165396" cy="3714644"/>
          </a:xfrm>
          <a:prstGeom prst="rect">
            <a:avLst/>
          </a:prstGeom>
        </p:spPr>
        <p:txBody>
          <a:bodyPr lIns="0" tIns="0" rIns="0" bIns="0" rtlCol="0" anchor="t">
            <a:spAutoFit/>
          </a:bodyPr>
          <a:lstStyle/>
          <a:p>
            <a:pPr algn="ctr">
              <a:lnSpc>
                <a:spcPts val="3680"/>
              </a:lnSpc>
            </a:pPr>
            <a:r>
              <a:rPr lang="en-US" sz="2629">
                <a:solidFill>
                  <a:srgbClr val="FFFFFF"/>
                </a:solidFill>
                <a:latin typeface="Canva Sans 1 Bold"/>
              </a:rPr>
              <a:t>Тухайн заалыг түрээслүүлсэнээр орсон орлогыг оюутнуудын эрх ашгийн төлөө болон дотуур байрны асуудалд зарцуулна. Зөвшөөрөгдсөн бичил бизнес эрхлэх боломж</a:t>
            </a:r>
          </a:p>
        </p:txBody>
      </p:sp>
      <p:sp>
        <p:nvSpPr>
          <p:cNvPr id="12" name="TextBox 12"/>
          <p:cNvSpPr txBox="1"/>
          <p:nvPr/>
        </p:nvSpPr>
        <p:spPr>
          <a:xfrm>
            <a:off x="6668797" y="5596707"/>
            <a:ext cx="3705380" cy="1573634"/>
          </a:xfrm>
          <a:prstGeom prst="rect">
            <a:avLst/>
          </a:prstGeom>
        </p:spPr>
        <p:txBody>
          <a:bodyPr lIns="0" tIns="0" rIns="0" bIns="0" rtlCol="0" anchor="t">
            <a:spAutoFit/>
          </a:bodyPr>
          <a:lstStyle/>
          <a:p>
            <a:pPr algn="ctr">
              <a:lnSpc>
                <a:spcPts val="6604"/>
              </a:lnSpc>
            </a:pPr>
            <a:r>
              <a:rPr lang="en-US" sz="2641">
                <a:solidFill>
                  <a:srgbClr val="FFFFFF"/>
                </a:solidFill>
                <a:latin typeface="Canva Sans 1 Bold"/>
              </a:rPr>
              <a:t>Оюутан залуус Байрны зөвлөл(ЗБ)</a:t>
            </a:r>
          </a:p>
        </p:txBody>
      </p:sp>
      <p:sp>
        <p:nvSpPr>
          <p:cNvPr id="13" name="TextBox 13"/>
          <p:cNvSpPr txBox="1"/>
          <p:nvPr/>
        </p:nvSpPr>
        <p:spPr>
          <a:xfrm>
            <a:off x="12847593" y="6176430"/>
            <a:ext cx="4661800" cy="671364"/>
          </a:xfrm>
          <a:prstGeom prst="rect">
            <a:avLst/>
          </a:prstGeom>
        </p:spPr>
        <p:txBody>
          <a:bodyPr lIns="0" tIns="0" rIns="0" bIns="0" rtlCol="0" anchor="t">
            <a:spAutoFit/>
          </a:bodyPr>
          <a:lstStyle/>
          <a:p>
            <a:pPr algn="ctr">
              <a:lnSpc>
                <a:spcPts val="5471"/>
              </a:lnSpc>
            </a:pPr>
            <a:r>
              <a:rPr lang="en-US" sz="3908">
                <a:solidFill>
                  <a:srgbClr val="FFFFFF"/>
                </a:solidFill>
                <a:latin typeface="Canva Sans 1 Bold"/>
              </a:rPr>
              <a:t>Хугацаа чөлөөтэй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TextBox 2"/>
          <p:cNvSpPr txBox="1"/>
          <p:nvPr/>
        </p:nvSpPr>
        <p:spPr>
          <a:xfrm>
            <a:off x="6636461" y="2717766"/>
            <a:ext cx="4200972" cy="528858"/>
          </a:xfrm>
          <a:prstGeom prst="rect">
            <a:avLst/>
          </a:prstGeom>
        </p:spPr>
        <p:txBody>
          <a:bodyPr lIns="0" tIns="0" rIns="0" bIns="0" rtlCol="0" anchor="t">
            <a:spAutoFit/>
          </a:bodyPr>
          <a:lstStyle/>
          <a:p>
            <a:pPr algn="ctr">
              <a:lnSpc>
                <a:spcPts val="4336"/>
              </a:lnSpc>
            </a:pPr>
            <a:r>
              <a:rPr lang="en-US" sz="3097">
                <a:solidFill>
                  <a:srgbClr val="FFFFFF"/>
                </a:solidFill>
                <a:latin typeface="Canva Sans 1 Bold"/>
              </a:rPr>
              <a:t>Оролцогч талууд</a:t>
            </a:r>
          </a:p>
        </p:txBody>
      </p:sp>
      <p:sp>
        <p:nvSpPr>
          <p:cNvPr id="3" name="AutoShape 3"/>
          <p:cNvSpPr/>
          <p:nvPr/>
        </p:nvSpPr>
        <p:spPr>
          <a:xfrm flipV="1">
            <a:off x="11708916" y="2986413"/>
            <a:ext cx="0" cy="10287000"/>
          </a:xfrm>
          <a:prstGeom prst="line">
            <a:avLst/>
          </a:prstGeom>
          <a:ln w="66675" cap="flat">
            <a:solidFill>
              <a:srgbClr val="FFFFFF"/>
            </a:solidFill>
            <a:prstDash val="solid"/>
            <a:headEnd type="none" w="sm" len="sm"/>
            <a:tailEnd type="none" w="sm" len="sm"/>
          </a:ln>
        </p:spPr>
      </p:sp>
      <p:sp>
        <p:nvSpPr>
          <p:cNvPr id="4" name="AutoShape 4"/>
          <p:cNvSpPr/>
          <p:nvPr/>
        </p:nvSpPr>
        <p:spPr>
          <a:xfrm flipV="1">
            <a:off x="5334058" y="2986413"/>
            <a:ext cx="0" cy="10287000"/>
          </a:xfrm>
          <a:prstGeom prst="line">
            <a:avLst/>
          </a:prstGeom>
          <a:ln w="66675" cap="flat">
            <a:solidFill>
              <a:srgbClr val="FFFFFF"/>
            </a:solidFill>
            <a:prstDash val="solid"/>
            <a:headEnd type="none" w="sm" len="sm"/>
            <a:tailEnd type="none" w="sm" len="sm"/>
          </a:ln>
        </p:spPr>
      </p:sp>
      <p:grpSp>
        <p:nvGrpSpPr>
          <p:cNvPr id="5" name="Group 5"/>
          <p:cNvGrpSpPr/>
          <p:nvPr/>
        </p:nvGrpSpPr>
        <p:grpSpPr>
          <a:xfrm>
            <a:off x="-645870" y="771696"/>
            <a:ext cx="15579962" cy="1076710"/>
            <a:chOff x="0" y="0"/>
            <a:chExt cx="4103364" cy="283578"/>
          </a:xfrm>
        </p:grpSpPr>
        <p:sp>
          <p:nvSpPr>
            <p:cNvPr id="6" name="Freeform 6"/>
            <p:cNvSpPr/>
            <p:nvPr/>
          </p:nvSpPr>
          <p:spPr>
            <a:xfrm>
              <a:off x="0" y="0"/>
              <a:ext cx="4103365" cy="283578"/>
            </a:xfrm>
            <a:custGeom>
              <a:avLst/>
              <a:gdLst/>
              <a:ahLst/>
              <a:cxnLst/>
              <a:rect l="l" t="t" r="r" b="b"/>
              <a:pathLst>
                <a:path w="4103365" h="283578">
                  <a:moveTo>
                    <a:pt x="25343" y="0"/>
                  </a:moveTo>
                  <a:lnTo>
                    <a:pt x="4078022" y="0"/>
                  </a:lnTo>
                  <a:cubicBezTo>
                    <a:pt x="4084743" y="0"/>
                    <a:pt x="4091189" y="2670"/>
                    <a:pt x="4095942" y="7423"/>
                  </a:cubicBezTo>
                  <a:cubicBezTo>
                    <a:pt x="4100695" y="12175"/>
                    <a:pt x="4103365" y="18621"/>
                    <a:pt x="4103365" y="25343"/>
                  </a:cubicBezTo>
                  <a:lnTo>
                    <a:pt x="4103365" y="258235"/>
                  </a:lnTo>
                  <a:cubicBezTo>
                    <a:pt x="4103365" y="264956"/>
                    <a:pt x="4100695" y="271402"/>
                    <a:pt x="4095942" y="276155"/>
                  </a:cubicBezTo>
                  <a:cubicBezTo>
                    <a:pt x="4091189" y="280908"/>
                    <a:pt x="4084743" y="283578"/>
                    <a:pt x="4078022" y="283578"/>
                  </a:cubicBezTo>
                  <a:lnTo>
                    <a:pt x="25343" y="283578"/>
                  </a:lnTo>
                  <a:cubicBezTo>
                    <a:pt x="18621" y="283578"/>
                    <a:pt x="12175" y="280908"/>
                    <a:pt x="7423" y="276155"/>
                  </a:cubicBezTo>
                  <a:cubicBezTo>
                    <a:pt x="2670" y="271402"/>
                    <a:pt x="0" y="264956"/>
                    <a:pt x="0" y="258235"/>
                  </a:cubicBezTo>
                  <a:lnTo>
                    <a:pt x="0" y="25343"/>
                  </a:lnTo>
                  <a:cubicBezTo>
                    <a:pt x="0" y="18621"/>
                    <a:pt x="2670" y="12175"/>
                    <a:pt x="7423" y="7423"/>
                  </a:cubicBezTo>
                  <a:cubicBezTo>
                    <a:pt x="12175" y="2670"/>
                    <a:pt x="18621" y="0"/>
                    <a:pt x="25343" y="0"/>
                  </a:cubicBezTo>
                  <a:close/>
                </a:path>
              </a:pathLst>
            </a:custGeom>
            <a:solidFill>
              <a:srgbClr val="004AAD"/>
            </a:solidFill>
          </p:spPr>
        </p:sp>
        <p:sp>
          <p:nvSpPr>
            <p:cNvPr id="7" name="TextBox 7"/>
            <p:cNvSpPr txBox="1"/>
            <p:nvPr/>
          </p:nvSpPr>
          <p:spPr>
            <a:xfrm>
              <a:off x="0" y="-38100"/>
              <a:ext cx="4103364" cy="321678"/>
            </a:xfrm>
            <a:prstGeom prst="rect">
              <a:avLst/>
            </a:prstGeom>
          </p:spPr>
          <p:txBody>
            <a:bodyPr lIns="50800" tIns="50800" rIns="50800" bIns="50800" rtlCol="0" anchor="ctr"/>
            <a:lstStyle/>
            <a:p>
              <a:pPr algn="ctr">
                <a:lnSpc>
                  <a:spcPts val="3081"/>
                </a:lnSpc>
              </a:pPr>
              <a:endParaRPr/>
            </a:p>
          </p:txBody>
        </p:sp>
      </p:grpSp>
      <p:sp>
        <p:nvSpPr>
          <p:cNvPr id="8" name="TextBox 8"/>
          <p:cNvSpPr txBox="1"/>
          <p:nvPr/>
        </p:nvSpPr>
        <p:spPr>
          <a:xfrm>
            <a:off x="997364" y="2717766"/>
            <a:ext cx="2839390" cy="577573"/>
          </a:xfrm>
          <a:prstGeom prst="rect">
            <a:avLst/>
          </a:prstGeom>
        </p:spPr>
        <p:txBody>
          <a:bodyPr lIns="0" tIns="0" rIns="0" bIns="0" rtlCol="0" anchor="t">
            <a:spAutoFit/>
          </a:bodyPr>
          <a:lstStyle/>
          <a:p>
            <a:pPr algn="ctr">
              <a:lnSpc>
                <a:spcPts val="4784"/>
              </a:lnSpc>
            </a:pPr>
            <a:r>
              <a:rPr lang="en-US" sz="3417">
                <a:solidFill>
                  <a:srgbClr val="FFFFFF"/>
                </a:solidFill>
                <a:latin typeface="Canva Sans 1 Bold"/>
              </a:rPr>
              <a:t>Хүрэх үр дүн</a:t>
            </a:r>
          </a:p>
        </p:txBody>
      </p:sp>
      <p:sp>
        <p:nvSpPr>
          <p:cNvPr id="9" name="TextBox 9"/>
          <p:cNvSpPr txBox="1"/>
          <p:nvPr/>
        </p:nvSpPr>
        <p:spPr>
          <a:xfrm>
            <a:off x="13658537" y="2659526"/>
            <a:ext cx="3039912" cy="617292"/>
          </a:xfrm>
          <a:prstGeom prst="rect">
            <a:avLst/>
          </a:prstGeom>
        </p:spPr>
        <p:txBody>
          <a:bodyPr lIns="0" tIns="0" rIns="0" bIns="0" rtlCol="0" anchor="t">
            <a:spAutoFit/>
          </a:bodyPr>
          <a:lstStyle/>
          <a:p>
            <a:pPr algn="ctr">
              <a:lnSpc>
                <a:spcPts val="5062"/>
              </a:lnSpc>
            </a:pPr>
            <a:r>
              <a:rPr lang="en-US" sz="3615">
                <a:solidFill>
                  <a:srgbClr val="FFFFFF"/>
                </a:solidFill>
                <a:latin typeface="Canva Sans 1 Bold"/>
              </a:rPr>
              <a:t>Хугацаа</a:t>
            </a:r>
          </a:p>
        </p:txBody>
      </p:sp>
      <p:sp>
        <p:nvSpPr>
          <p:cNvPr id="10" name="TextBox 10"/>
          <p:cNvSpPr txBox="1"/>
          <p:nvPr/>
        </p:nvSpPr>
        <p:spPr>
          <a:xfrm>
            <a:off x="6524436" y="5130849"/>
            <a:ext cx="4425022" cy="1853036"/>
          </a:xfrm>
          <a:prstGeom prst="rect">
            <a:avLst/>
          </a:prstGeom>
        </p:spPr>
        <p:txBody>
          <a:bodyPr lIns="0" tIns="0" rIns="0" bIns="0" rtlCol="0" anchor="t">
            <a:spAutoFit/>
          </a:bodyPr>
          <a:lstStyle/>
          <a:p>
            <a:pPr algn="ctr">
              <a:lnSpc>
                <a:spcPts val="7854"/>
              </a:lnSpc>
            </a:pPr>
            <a:r>
              <a:rPr lang="en-US" sz="3141">
                <a:solidFill>
                  <a:srgbClr val="FFFFFF"/>
                </a:solidFill>
                <a:latin typeface="Canva Sans 1 Bold"/>
              </a:rPr>
              <a:t>Оюутан залуус Байрны зөвлөл(ЗБ)</a:t>
            </a:r>
          </a:p>
        </p:txBody>
      </p:sp>
      <p:sp>
        <p:nvSpPr>
          <p:cNvPr id="11" name="TextBox 11"/>
          <p:cNvSpPr txBox="1"/>
          <p:nvPr/>
        </p:nvSpPr>
        <p:spPr>
          <a:xfrm>
            <a:off x="13004448" y="5581266"/>
            <a:ext cx="4348090" cy="671364"/>
          </a:xfrm>
          <a:prstGeom prst="rect">
            <a:avLst/>
          </a:prstGeom>
        </p:spPr>
        <p:txBody>
          <a:bodyPr lIns="0" tIns="0" rIns="0" bIns="0" rtlCol="0" anchor="t">
            <a:spAutoFit/>
          </a:bodyPr>
          <a:lstStyle/>
          <a:p>
            <a:pPr algn="ctr">
              <a:lnSpc>
                <a:spcPts val="5471"/>
              </a:lnSpc>
            </a:pPr>
            <a:r>
              <a:rPr lang="en-US" sz="3908">
                <a:solidFill>
                  <a:srgbClr val="FFFFFF"/>
                </a:solidFill>
                <a:latin typeface="Canva Sans 1 Bold"/>
              </a:rPr>
              <a:t>Хаврын улиралд</a:t>
            </a:r>
          </a:p>
        </p:txBody>
      </p:sp>
      <p:sp>
        <p:nvSpPr>
          <p:cNvPr id="12" name="TextBox 12"/>
          <p:cNvSpPr txBox="1"/>
          <p:nvPr/>
        </p:nvSpPr>
        <p:spPr>
          <a:xfrm>
            <a:off x="0" y="952500"/>
            <a:ext cx="14934092" cy="656388"/>
          </a:xfrm>
          <a:prstGeom prst="rect">
            <a:avLst/>
          </a:prstGeom>
        </p:spPr>
        <p:txBody>
          <a:bodyPr lIns="0" tIns="0" rIns="0" bIns="0" rtlCol="0" anchor="t">
            <a:spAutoFit/>
          </a:bodyPr>
          <a:lstStyle/>
          <a:p>
            <a:pPr algn="ctr">
              <a:lnSpc>
                <a:spcPts val="5334"/>
              </a:lnSpc>
            </a:pPr>
            <a:r>
              <a:rPr lang="en-US" sz="3810">
                <a:solidFill>
                  <a:srgbClr val="FFFFFF"/>
                </a:solidFill>
                <a:latin typeface="Canva Sans 1 Bold"/>
              </a:rPr>
              <a:t>Гадаад орчны бүтээн байгууламж ба оюутны оролцоо</a:t>
            </a:r>
          </a:p>
        </p:txBody>
      </p:sp>
      <p:sp>
        <p:nvSpPr>
          <p:cNvPr id="13" name="TextBox 13"/>
          <p:cNvSpPr txBox="1"/>
          <p:nvPr/>
        </p:nvSpPr>
        <p:spPr>
          <a:xfrm>
            <a:off x="258829" y="4610248"/>
            <a:ext cx="4316459" cy="3218088"/>
          </a:xfrm>
          <a:prstGeom prst="rect">
            <a:avLst/>
          </a:prstGeom>
        </p:spPr>
        <p:txBody>
          <a:bodyPr lIns="0" tIns="0" rIns="0" bIns="0" rtlCol="0" anchor="t">
            <a:spAutoFit/>
          </a:bodyPr>
          <a:lstStyle/>
          <a:p>
            <a:pPr algn="ctr">
              <a:lnSpc>
                <a:spcPts val="5112"/>
              </a:lnSpc>
            </a:pPr>
            <a:r>
              <a:rPr lang="en-US" sz="3651">
                <a:solidFill>
                  <a:srgbClr val="FFFFFF"/>
                </a:solidFill>
                <a:latin typeface="Canva Sans 1 Bold"/>
              </a:rPr>
              <a:t>Төвлөрсөн төсвийн хэсгээс ашиглаж ногоон байгууламжыг өөрсдөө бүтээнэ.</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Freeform 2"/>
          <p:cNvSpPr/>
          <p:nvPr/>
        </p:nvSpPr>
        <p:spPr>
          <a:xfrm>
            <a:off x="449599" y="2835714"/>
            <a:ext cx="5707943" cy="4280957"/>
          </a:xfrm>
          <a:custGeom>
            <a:avLst/>
            <a:gdLst/>
            <a:ahLst/>
            <a:cxnLst/>
            <a:rect l="l" t="t" r="r" b="b"/>
            <a:pathLst>
              <a:path w="5707943" h="4280957">
                <a:moveTo>
                  <a:pt x="0" y="0"/>
                </a:moveTo>
                <a:lnTo>
                  <a:pt x="5707943" y="0"/>
                </a:lnTo>
                <a:lnTo>
                  <a:pt x="5707943" y="4280957"/>
                </a:lnTo>
                <a:lnTo>
                  <a:pt x="0" y="4280957"/>
                </a:lnTo>
                <a:lnTo>
                  <a:pt x="0" y="0"/>
                </a:lnTo>
                <a:close/>
              </a:path>
            </a:pathLst>
          </a:custGeom>
          <a:blipFill>
            <a:blip r:embed="rId2"/>
            <a:stretch>
              <a:fillRect/>
            </a:stretch>
          </a:blipFill>
        </p:spPr>
      </p:sp>
      <p:sp>
        <p:nvSpPr>
          <p:cNvPr id="3" name="Freeform 3"/>
          <p:cNvSpPr/>
          <p:nvPr/>
        </p:nvSpPr>
        <p:spPr>
          <a:xfrm rot="-5400000">
            <a:off x="5103023" y="8008035"/>
            <a:ext cx="9074405" cy="4174226"/>
          </a:xfrm>
          <a:custGeom>
            <a:avLst/>
            <a:gdLst/>
            <a:ahLst/>
            <a:cxnLst/>
            <a:rect l="l" t="t" r="r" b="b"/>
            <a:pathLst>
              <a:path w="9074405" h="4174226">
                <a:moveTo>
                  <a:pt x="0" y="0"/>
                </a:moveTo>
                <a:lnTo>
                  <a:pt x="9074405" y="0"/>
                </a:lnTo>
                <a:lnTo>
                  <a:pt x="9074405" y="4174227"/>
                </a:lnTo>
                <a:lnTo>
                  <a:pt x="0" y="417422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rot="-5400000">
            <a:off x="10298480" y="8008035"/>
            <a:ext cx="9074405" cy="4174226"/>
          </a:xfrm>
          <a:custGeom>
            <a:avLst/>
            <a:gdLst/>
            <a:ahLst/>
            <a:cxnLst/>
            <a:rect l="l" t="t" r="r" b="b"/>
            <a:pathLst>
              <a:path w="9074405" h="4174226">
                <a:moveTo>
                  <a:pt x="0" y="0"/>
                </a:moveTo>
                <a:lnTo>
                  <a:pt x="9074405" y="0"/>
                </a:lnTo>
                <a:lnTo>
                  <a:pt x="9074405" y="4174227"/>
                </a:lnTo>
                <a:lnTo>
                  <a:pt x="0" y="417422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8268732" y="7523287"/>
            <a:ext cx="2742986" cy="2763713"/>
          </a:xfrm>
          <a:custGeom>
            <a:avLst/>
            <a:gdLst/>
            <a:ahLst/>
            <a:cxnLst/>
            <a:rect l="l" t="t" r="r" b="b"/>
            <a:pathLst>
              <a:path w="2742986" h="2763713">
                <a:moveTo>
                  <a:pt x="0" y="0"/>
                </a:moveTo>
                <a:lnTo>
                  <a:pt x="2742986" y="0"/>
                </a:lnTo>
                <a:lnTo>
                  <a:pt x="2742986" y="2763713"/>
                </a:lnTo>
                <a:lnTo>
                  <a:pt x="0" y="27637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3929989" y="7807333"/>
            <a:ext cx="1811387" cy="2195621"/>
          </a:xfrm>
          <a:custGeom>
            <a:avLst/>
            <a:gdLst/>
            <a:ahLst/>
            <a:cxnLst/>
            <a:rect l="l" t="t" r="r" b="b"/>
            <a:pathLst>
              <a:path w="1811387" h="2195621">
                <a:moveTo>
                  <a:pt x="0" y="0"/>
                </a:moveTo>
                <a:lnTo>
                  <a:pt x="1811387" y="0"/>
                </a:lnTo>
                <a:lnTo>
                  <a:pt x="1811387" y="2195621"/>
                </a:lnTo>
                <a:lnTo>
                  <a:pt x="0" y="219562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TextBox 7"/>
          <p:cNvSpPr txBox="1"/>
          <p:nvPr/>
        </p:nvSpPr>
        <p:spPr>
          <a:xfrm>
            <a:off x="9139238" y="4938093"/>
            <a:ext cx="9525" cy="372715"/>
          </a:xfrm>
          <a:prstGeom prst="rect">
            <a:avLst/>
          </a:prstGeom>
        </p:spPr>
        <p:txBody>
          <a:bodyPr lIns="0" tIns="0" rIns="0" bIns="0" rtlCol="0" anchor="t">
            <a:spAutoFit/>
          </a:bodyPr>
          <a:lstStyle/>
          <a:p>
            <a:pPr algn="ctr">
              <a:lnSpc>
                <a:spcPts val="3081"/>
              </a:lnSpc>
              <a:spcBef>
                <a:spcPct val="0"/>
              </a:spcBef>
            </a:pPr>
            <a:endParaRPr/>
          </a:p>
        </p:txBody>
      </p:sp>
      <p:grpSp>
        <p:nvGrpSpPr>
          <p:cNvPr id="8" name="Group 8"/>
          <p:cNvGrpSpPr/>
          <p:nvPr/>
        </p:nvGrpSpPr>
        <p:grpSpPr>
          <a:xfrm>
            <a:off x="-645870" y="771696"/>
            <a:ext cx="15579962" cy="1076710"/>
            <a:chOff x="0" y="0"/>
            <a:chExt cx="4103364" cy="283578"/>
          </a:xfrm>
        </p:grpSpPr>
        <p:sp>
          <p:nvSpPr>
            <p:cNvPr id="9" name="Freeform 9"/>
            <p:cNvSpPr/>
            <p:nvPr/>
          </p:nvSpPr>
          <p:spPr>
            <a:xfrm>
              <a:off x="0" y="0"/>
              <a:ext cx="4103365" cy="283578"/>
            </a:xfrm>
            <a:custGeom>
              <a:avLst/>
              <a:gdLst/>
              <a:ahLst/>
              <a:cxnLst/>
              <a:rect l="l" t="t" r="r" b="b"/>
              <a:pathLst>
                <a:path w="4103365" h="283578">
                  <a:moveTo>
                    <a:pt x="25343" y="0"/>
                  </a:moveTo>
                  <a:lnTo>
                    <a:pt x="4078022" y="0"/>
                  </a:lnTo>
                  <a:cubicBezTo>
                    <a:pt x="4084743" y="0"/>
                    <a:pt x="4091189" y="2670"/>
                    <a:pt x="4095942" y="7423"/>
                  </a:cubicBezTo>
                  <a:cubicBezTo>
                    <a:pt x="4100695" y="12175"/>
                    <a:pt x="4103365" y="18621"/>
                    <a:pt x="4103365" y="25343"/>
                  </a:cubicBezTo>
                  <a:lnTo>
                    <a:pt x="4103365" y="258235"/>
                  </a:lnTo>
                  <a:cubicBezTo>
                    <a:pt x="4103365" y="264956"/>
                    <a:pt x="4100695" y="271402"/>
                    <a:pt x="4095942" y="276155"/>
                  </a:cubicBezTo>
                  <a:cubicBezTo>
                    <a:pt x="4091189" y="280908"/>
                    <a:pt x="4084743" y="283578"/>
                    <a:pt x="4078022" y="283578"/>
                  </a:cubicBezTo>
                  <a:lnTo>
                    <a:pt x="25343" y="283578"/>
                  </a:lnTo>
                  <a:cubicBezTo>
                    <a:pt x="18621" y="283578"/>
                    <a:pt x="12175" y="280908"/>
                    <a:pt x="7423" y="276155"/>
                  </a:cubicBezTo>
                  <a:cubicBezTo>
                    <a:pt x="2670" y="271402"/>
                    <a:pt x="0" y="264956"/>
                    <a:pt x="0" y="258235"/>
                  </a:cubicBezTo>
                  <a:lnTo>
                    <a:pt x="0" y="25343"/>
                  </a:lnTo>
                  <a:cubicBezTo>
                    <a:pt x="0" y="18621"/>
                    <a:pt x="2670" y="12175"/>
                    <a:pt x="7423" y="7423"/>
                  </a:cubicBezTo>
                  <a:cubicBezTo>
                    <a:pt x="12175" y="2670"/>
                    <a:pt x="18621" y="0"/>
                    <a:pt x="25343" y="0"/>
                  </a:cubicBezTo>
                  <a:close/>
                </a:path>
              </a:pathLst>
            </a:custGeom>
            <a:solidFill>
              <a:srgbClr val="004AAD"/>
            </a:solidFill>
          </p:spPr>
        </p:sp>
        <p:sp>
          <p:nvSpPr>
            <p:cNvPr id="10" name="TextBox 10"/>
            <p:cNvSpPr txBox="1"/>
            <p:nvPr/>
          </p:nvSpPr>
          <p:spPr>
            <a:xfrm>
              <a:off x="0" y="-38100"/>
              <a:ext cx="4103364" cy="321678"/>
            </a:xfrm>
            <a:prstGeom prst="rect">
              <a:avLst/>
            </a:prstGeom>
          </p:spPr>
          <p:txBody>
            <a:bodyPr lIns="50800" tIns="50800" rIns="50800" bIns="50800" rtlCol="0" anchor="ctr"/>
            <a:lstStyle/>
            <a:p>
              <a:pPr algn="ctr">
                <a:lnSpc>
                  <a:spcPts val="3081"/>
                </a:lnSpc>
              </a:pPr>
              <a:endParaRPr/>
            </a:p>
          </p:txBody>
        </p:sp>
      </p:grpSp>
      <p:sp>
        <p:nvSpPr>
          <p:cNvPr id="11" name="TextBox 11"/>
          <p:cNvSpPr txBox="1"/>
          <p:nvPr/>
        </p:nvSpPr>
        <p:spPr>
          <a:xfrm>
            <a:off x="6157542" y="723997"/>
            <a:ext cx="4531162" cy="938255"/>
          </a:xfrm>
          <a:prstGeom prst="rect">
            <a:avLst/>
          </a:prstGeom>
        </p:spPr>
        <p:txBody>
          <a:bodyPr lIns="0" tIns="0" rIns="0" bIns="0" rtlCol="0" anchor="t">
            <a:spAutoFit/>
          </a:bodyPr>
          <a:lstStyle/>
          <a:p>
            <a:pPr algn="ctr">
              <a:lnSpc>
                <a:spcPts val="7610"/>
              </a:lnSpc>
              <a:spcBef>
                <a:spcPct val="0"/>
              </a:spcBef>
            </a:pPr>
            <a:r>
              <a:rPr lang="en-US" sz="5435">
                <a:solidFill>
                  <a:srgbClr val="FFFFFF"/>
                </a:solidFill>
                <a:latin typeface="IBM Plex Sans Bold"/>
              </a:rPr>
              <a:t>Нэгдсэн клуб</a:t>
            </a:r>
          </a:p>
        </p:txBody>
      </p:sp>
      <p:sp>
        <p:nvSpPr>
          <p:cNvPr id="12" name="TextBox 12"/>
          <p:cNvSpPr txBox="1"/>
          <p:nvPr/>
        </p:nvSpPr>
        <p:spPr>
          <a:xfrm>
            <a:off x="8098902" y="6736199"/>
            <a:ext cx="3082647" cy="514320"/>
          </a:xfrm>
          <a:prstGeom prst="rect">
            <a:avLst/>
          </a:prstGeom>
        </p:spPr>
        <p:txBody>
          <a:bodyPr lIns="0" tIns="0" rIns="0" bIns="0" rtlCol="0" anchor="t">
            <a:spAutoFit/>
          </a:bodyPr>
          <a:lstStyle/>
          <a:p>
            <a:pPr algn="ctr">
              <a:lnSpc>
                <a:spcPts val="4201"/>
              </a:lnSpc>
              <a:spcBef>
                <a:spcPct val="0"/>
              </a:spcBef>
            </a:pPr>
            <a:r>
              <a:rPr lang="en-US" sz="3001">
                <a:solidFill>
                  <a:srgbClr val="FFFFFF"/>
                </a:solidFill>
                <a:latin typeface="IBM Plex Sans Bold"/>
              </a:rPr>
              <a:t>Хөгжих боломж </a:t>
            </a:r>
          </a:p>
        </p:txBody>
      </p:sp>
      <p:sp>
        <p:nvSpPr>
          <p:cNvPr id="13" name="TextBox 13"/>
          <p:cNvSpPr txBox="1"/>
          <p:nvPr/>
        </p:nvSpPr>
        <p:spPr>
          <a:xfrm>
            <a:off x="12944010" y="6698084"/>
            <a:ext cx="3783344" cy="1047720"/>
          </a:xfrm>
          <a:prstGeom prst="rect">
            <a:avLst/>
          </a:prstGeom>
        </p:spPr>
        <p:txBody>
          <a:bodyPr lIns="0" tIns="0" rIns="0" bIns="0" rtlCol="0" anchor="t">
            <a:spAutoFit/>
          </a:bodyPr>
          <a:lstStyle/>
          <a:p>
            <a:pPr algn="ctr">
              <a:lnSpc>
                <a:spcPts val="4201"/>
              </a:lnSpc>
              <a:spcBef>
                <a:spcPct val="0"/>
              </a:spcBef>
            </a:pPr>
            <a:r>
              <a:rPr lang="en-US" sz="3001">
                <a:solidFill>
                  <a:srgbClr val="FFFFFF"/>
                </a:solidFill>
                <a:latin typeface="IBM Plex Sans Bold"/>
              </a:rPr>
              <a:t>Төсөв төвлөрүүлэх боломж</a:t>
            </a:r>
          </a:p>
        </p:txBody>
      </p:sp>
      <p:sp>
        <p:nvSpPr>
          <p:cNvPr id="14" name="TextBox 14"/>
          <p:cNvSpPr txBox="1"/>
          <p:nvPr/>
        </p:nvSpPr>
        <p:spPr>
          <a:xfrm>
            <a:off x="6762100" y="2266144"/>
            <a:ext cx="10497200" cy="1081990"/>
          </a:xfrm>
          <a:prstGeom prst="rect">
            <a:avLst/>
          </a:prstGeom>
        </p:spPr>
        <p:txBody>
          <a:bodyPr lIns="0" tIns="0" rIns="0" bIns="0" rtlCol="0" anchor="t">
            <a:spAutoFit/>
          </a:bodyPr>
          <a:lstStyle/>
          <a:p>
            <a:pPr algn="ctr">
              <a:lnSpc>
                <a:spcPts val="4348"/>
              </a:lnSpc>
            </a:pPr>
            <a:r>
              <a:rPr lang="en-US" sz="3105">
                <a:solidFill>
                  <a:srgbClr val="FFFFFF"/>
                </a:solidFill>
                <a:latin typeface="Canva Sans 1 Bold"/>
              </a:rPr>
              <a:t>Хугацаа: Оюутны зөвлөл болон клуб үүссэнээс хойш идэвхтэй үйл ажиллагаа үргэлжилнэ.</a:t>
            </a:r>
          </a:p>
        </p:txBody>
      </p:sp>
      <p:sp>
        <p:nvSpPr>
          <p:cNvPr id="15" name="TextBox 15"/>
          <p:cNvSpPr txBox="1"/>
          <p:nvPr/>
        </p:nvSpPr>
        <p:spPr>
          <a:xfrm>
            <a:off x="4781970" y="3902409"/>
            <a:ext cx="10497200" cy="521334"/>
          </a:xfrm>
          <a:prstGeom prst="rect">
            <a:avLst/>
          </a:prstGeom>
        </p:spPr>
        <p:txBody>
          <a:bodyPr lIns="0" tIns="0" rIns="0" bIns="0" rtlCol="0" anchor="t">
            <a:spAutoFit/>
          </a:bodyPr>
          <a:lstStyle/>
          <a:p>
            <a:pPr algn="ctr">
              <a:lnSpc>
                <a:spcPts val="4340"/>
              </a:lnSpc>
            </a:pPr>
            <a:r>
              <a:rPr lang="en-US" sz="3100">
                <a:solidFill>
                  <a:srgbClr val="FFFFFF"/>
                </a:solidFill>
                <a:latin typeface="Canva Sans 1 Bold"/>
              </a:rPr>
              <a:t>Оролцогч талууд: Оюутнууд</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TextBox 2"/>
          <p:cNvSpPr txBox="1"/>
          <p:nvPr/>
        </p:nvSpPr>
        <p:spPr>
          <a:xfrm>
            <a:off x="7043514" y="5501436"/>
            <a:ext cx="4200972" cy="528858"/>
          </a:xfrm>
          <a:prstGeom prst="rect">
            <a:avLst/>
          </a:prstGeom>
        </p:spPr>
        <p:txBody>
          <a:bodyPr lIns="0" tIns="0" rIns="0" bIns="0" rtlCol="0" anchor="t">
            <a:spAutoFit/>
          </a:bodyPr>
          <a:lstStyle/>
          <a:p>
            <a:pPr algn="ctr">
              <a:lnSpc>
                <a:spcPts val="4336"/>
              </a:lnSpc>
            </a:pPr>
            <a:r>
              <a:rPr lang="en-US" sz="3097">
                <a:solidFill>
                  <a:srgbClr val="FFFFFF"/>
                </a:solidFill>
                <a:latin typeface="Canva Sans 1 Bold"/>
              </a:rPr>
              <a:t>Оролцогч талууд</a:t>
            </a:r>
          </a:p>
        </p:txBody>
      </p:sp>
      <p:sp>
        <p:nvSpPr>
          <p:cNvPr id="3" name="AutoShape 3"/>
          <p:cNvSpPr/>
          <p:nvPr/>
        </p:nvSpPr>
        <p:spPr>
          <a:xfrm flipV="1">
            <a:off x="7043514" y="2634687"/>
            <a:ext cx="0" cy="10287000"/>
          </a:xfrm>
          <a:prstGeom prst="line">
            <a:avLst/>
          </a:prstGeom>
          <a:ln w="66675" cap="flat">
            <a:solidFill>
              <a:srgbClr val="FFFFFF"/>
            </a:solidFill>
            <a:prstDash val="solid"/>
            <a:headEnd type="none" w="sm" len="sm"/>
            <a:tailEnd type="none" w="sm" len="sm"/>
          </a:ln>
        </p:spPr>
      </p:sp>
      <p:sp>
        <p:nvSpPr>
          <p:cNvPr id="4" name="AutoShape 4"/>
          <p:cNvSpPr/>
          <p:nvPr/>
        </p:nvSpPr>
        <p:spPr>
          <a:xfrm flipV="1">
            <a:off x="11277823" y="2634687"/>
            <a:ext cx="0" cy="10287000"/>
          </a:xfrm>
          <a:prstGeom prst="line">
            <a:avLst/>
          </a:prstGeom>
          <a:ln w="66675" cap="flat">
            <a:solidFill>
              <a:srgbClr val="FFFFFF"/>
            </a:solidFill>
            <a:prstDash val="solid"/>
            <a:headEnd type="none" w="sm" len="sm"/>
            <a:tailEnd type="none" w="sm" len="sm"/>
          </a:ln>
        </p:spPr>
      </p:sp>
      <p:grpSp>
        <p:nvGrpSpPr>
          <p:cNvPr id="5" name="Group 5"/>
          <p:cNvGrpSpPr/>
          <p:nvPr/>
        </p:nvGrpSpPr>
        <p:grpSpPr>
          <a:xfrm>
            <a:off x="-645870" y="771696"/>
            <a:ext cx="7689384" cy="1076710"/>
            <a:chOff x="0" y="0"/>
            <a:chExt cx="2025187" cy="283578"/>
          </a:xfrm>
        </p:grpSpPr>
        <p:sp>
          <p:nvSpPr>
            <p:cNvPr id="6" name="Freeform 6"/>
            <p:cNvSpPr/>
            <p:nvPr/>
          </p:nvSpPr>
          <p:spPr>
            <a:xfrm>
              <a:off x="0" y="0"/>
              <a:ext cx="2025187" cy="283578"/>
            </a:xfrm>
            <a:custGeom>
              <a:avLst/>
              <a:gdLst/>
              <a:ahLst/>
              <a:cxnLst/>
              <a:rect l="l" t="t" r="r" b="b"/>
              <a:pathLst>
                <a:path w="2025187" h="283578">
                  <a:moveTo>
                    <a:pt x="51348" y="0"/>
                  </a:moveTo>
                  <a:lnTo>
                    <a:pt x="1973839" y="0"/>
                  </a:lnTo>
                  <a:cubicBezTo>
                    <a:pt x="1987457" y="0"/>
                    <a:pt x="2000518" y="5410"/>
                    <a:pt x="2010148" y="15040"/>
                  </a:cubicBezTo>
                  <a:cubicBezTo>
                    <a:pt x="2019777" y="24669"/>
                    <a:pt x="2025187" y="37730"/>
                    <a:pt x="2025187" y="51348"/>
                  </a:cubicBezTo>
                  <a:lnTo>
                    <a:pt x="2025187" y="232229"/>
                  </a:lnTo>
                  <a:cubicBezTo>
                    <a:pt x="2025187" y="245848"/>
                    <a:pt x="2019777" y="258909"/>
                    <a:pt x="2010148" y="268538"/>
                  </a:cubicBezTo>
                  <a:cubicBezTo>
                    <a:pt x="2000518" y="278168"/>
                    <a:pt x="1987457" y="283578"/>
                    <a:pt x="1973839" y="283578"/>
                  </a:cubicBezTo>
                  <a:lnTo>
                    <a:pt x="51348" y="283578"/>
                  </a:lnTo>
                  <a:cubicBezTo>
                    <a:pt x="37730" y="283578"/>
                    <a:pt x="24669" y="278168"/>
                    <a:pt x="15040" y="268538"/>
                  </a:cubicBezTo>
                  <a:cubicBezTo>
                    <a:pt x="5410" y="258909"/>
                    <a:pt x="0" y="245848"/>
                    <a:pt x="0" y="232229"/>
                  </a:cubicBezTo>
                  <a:lnTo>
                    <a:pt x="0" y="51348"/>
                  </a:lnTo>
                  <a:cubicBezTo>
                    <a:pt x="0" y="37730"/>
                    <a:pt x="5410" y="24669"/>
                    <a:pt x="15040" y="15040"/>
                  </a:cubicBezTo>
                  <a:cubicBezTo>
                    <a:pt x="24669" y="5410"/>
                    <a:pt x="37730" y="0"/>
                    <a:pt x="51348" y="0"/>
                  </a:cubicBezTo>
                  <a:close/>
                </a:path>
              </a:pathLst>
            </a:custGeom>
            <a:solidFill>
              <a:srgbClr val="A4C2DB"/>
            </a:solidFill>
          </p:spPr>
        </p:sp>
        <p:sp>
          <p:nvSpPr>
            <p:cNvPr id="7" name="TextBox 7"/>
            <p:cNvSpPr txBox="1"/>
            <p:nvPr/>
          </p:nvSpPr>
          <p:spPr>
            <a:xfrm>
              <a:off x="0" y="-38100"/>
              <a:ext cx="2025187" cy="321678"/>
            </a:xfrm>
            <a:prstGeom prst="rect">
              <a:avLst/>
            </a:prstGeom>
          </p:spPr>
          <p:txBody>
            <a:bodyPr lIns="50800" tIns="50800" rIns="50800" bIns="50800" rtlCol="0" anchor="ctr"/>
            <a:lstStyle/>
            <a:p>
              <a:pPr algn="ctr">
                <a:lnSpc>
                  <a:spcPts val="3081"/>
                </a:lnSpc>
              </a:pPr>
              <a:endParaRPr/>
            </a:p>
          </p:txBody>
        </p:sp>
      </p:grpSp>
      <p:sp>
        <p:nvSpPr>
          <p:cNvPr id="8" name="TextBox 8"/>
          <p:cNvSpPr txBox="1"/>
          <p:nvPr/>
        </p:nvSpPr>
        <p:spPr>
          <a:xfrm>
            <a:off x="3230117" y="942975"/>
            <a:ext cx="1101932" cy="695729"/>
          </a:xfrm>
          <a:prstGeom prst="rect">
            <a:avLst/>
          </a:prstGeom>
        </p:spPr>
        <p:txBody>
          <a:bodyPr lIns="0" tIns="0" rIns="0" bIns="0" rtlCol="0" anchor="t">
            <a:spAutoFit/>
          </a:bodyPr>
          <a:lstStyle/>
          <a:p>
            <a:pPr algn="ctr">
              <a:lnSpc>
                <a:spcPts val="5608"/>
              </a:lnSpc>
            </a:pPr>
            <a:r>
              <a:rPr lang="en-US" sz="4005">
                <a:solidFill>
                  <a:srgbClr val="FFFFFF"/>
                </a:solidFill>
                <a:latin typeface="Canva Sans 1 Bold"/>
              </a:rPr>
              <a:t>WIFI</a:t>
            </a:r>
          </a:p>
        </p:txBody>
      </p:sp>
      <p:sp>
        <p:nvSpPr>
          <p:cNvPr id="9" name="TextBox 9"/>
          <p:cNvSpPr txBox="1"/>
          <p:nvPr/>
        </p:nvSpPr>
        <p:spPr>
          <a:xfrm>
            <a:off x="7724305" y="2577537"/>
            <a:ext cx="2839390" cy="577573"/>
          </a:xfrm>
          <a:prstGeom prst="rect">
            <a:avLst/>
          </a:prstGeom>
        </p:spPr>
        <p:txBody>
          <a:bodyPr lIns="0" tIns="0" rIns="0" bIns="0" rtlCol="0" anchor="t">
            <a:spAutoFit/>
          </a:bodyPr>
          <a:lstStyle/>
          <a:p>
            <a:pPr algn="ctr">
              <a:lnSpc>
                <a:spcPts val="4784"/>
              </a:lnSpc>
            </a:pPr>
            <a:r>
              <a:rPr lang="en-US" sz="3417">
                <a:solidFill>
                  <a:srgbClr val="FFFFFF"/>
                </a:solidFill>
                <a:latin typeface="Canva Sans 1 Bold"/>
              </a:rPr>
              <a:t>Хүрэх үр дүн</a:t>
            </a:r>
          </a:p>
        </p:txBody>
      </p:sp>
      <p:sp>
        <p:nvSpPr>
          <p:cNvPr id="10" name="TextBox 10"/>
          <p:cNvSpPr txBox="1"/>
          <p:nvPr/>
        </p:nvSpPr>
        <p:spPr>
          <a:xfrm>
            <a:off x="7724305" y="7855379"/>
            <a:ext cx="3039912" cy="617292"/>
          </a:xfrm>
          <a:prstGeom prst="rect">
            <a:avLst/>
          </a:prstGeom>
        </p:spPr>
        <p:txBody>
          <a:bodyPr lIns="0" tIns="0" rIns="0" bIns="0" rtlCol="0" anchor="t">
            <a:spAutoFit/>
          </a:bodyPr>
          <a:lstStyle/>
          <a:p>
            <a:pPr algn="ctr">
              <a:lnSpc>
                <a:spcPts val="5062"/>
              </a:lnSpc>
            </a:pPr>
            <a:r>
              <a:rPr lang="en-US" sz="3615">
                <a:solidFill>
                  <a:srgbClr val="FFFFFF"/>
                </a:solidFill>
                <a:latin typeface="Canva Sans 1 Bold"/>
              </a:rPr>
              <a:t>Хугацаа</a:t>
            </a:r>
          </a:p>
        </p:txBody>
      </p:sp>
      <p:grpSp>
        <p:nvGrpSpPr>
          <p:cNvPr id="11" name="Group 11"/>
          <p:cNvGrpSpPr/>
          <p:nvPr/>
        </p:nvGrpSpPr>
        <p:grpSpPr>
          <a:xfrm>
            <a:off x="11794606" y="769298"/>
            <a:ext cx="7689384" cy="1076710"/>
            <a:chOff x="0" y="0"/>
            <a:chExt cx="2025187" cy="283578"/>
          </a:xfrm>
        </p:grpSpPr>
        <p:sp>
          <p:nvSpPr>
            <p:cNvPr id="12" name="Freeform 12"/>
            <p:cNvSpPr/>
            <p:nvPr/>
          </p:nvSpPr>
          <p:spPr>
            <a:xfrm>
              <a:off x="0" y="0"/>
              <a:ext cx="2025187" cy="283578"/>
            </a:xfrm>
            <a:custGeom>
              <a:avLst/>
              <a:gdLst/>
              <a:ahLst/>
              <a:cxnLst/>
              <a:rect l="l" t="t" r="r" b="b"/>
              <a:pathLst>
                <a:path w="2025187" h="283578">
                  <a:moveTo>
                    <a:pt x="51348" y="0"/>
                  </a:moveTo>
                  <a:lnTo>
                    <a:pt x="1973839" y="0"/>
                  </a:lnTo>
                  <a:cubicBezTo>
                    <a:pt x="1987457" y="0"/>
                    <a:pt x="2000518" y="5410"/>
                    <a:pt x="2010148" y="15040"/>
                  </a:cubicBezTo>
                  <a:cubicBezTo>
                    <a:pt x="2019777" y="24669"/>
                    <a:pt x="2025187" y="37730"/>
                    <a:pt x="2025187" y="51348"/>
                  </a:cubicBezTo>
                  <a:lnTo>
                    <a:pt x="2025187" y="232229"/>
                  </a:lnTo>
                  <a:cubicBezTo>
                    <a:pt x="2025187" y="245848"/>
                    <a:pt x="2019777" y="258909"/>
                    <a:pt x="2010148" y="268538"/>
                  </a:cubicBezTo>
                  <a:cubicBezTo>
                    <a:pt x="2000518" y="278168"/>
                    <a:pt x="1987457" y="283578"/>
                    <a:pt x="1973839" y="283578"/>
                  </a:cubicBezTo>
                  <a:lnTo>
                    <a:pt x="51348" y="283578"/>
                  </a:lnTo>
                  <a:cubicBezTo>
                    <a:pt x="37730" y="283578"/>
                    <a:pt x="24669" y="278168"/>
                    <a:pt x="15040" y="268538"/>
                  </a:cubicBezTo>
                  <a:cubicBezTo>
                    <a:pt x="5410" y="258909"/>
                    <a:pt x="0" y="245848"/>
                    <a:pt x="0" y="232229"/>
                  </a:cubicBezTo>
                  <a:lnTo>
                    <a:pt x="0" y="51348"/>
                  </a:lnTo>
                  <a:cubicBezTo>
                    <a:pt x="0" y="37730"/>
                    <a:pt x="5410" y="24669"/>
                    <a:pt x="15040" y="15040"/>
                  </a:cubicBezTo>
                  <a:cubicBezTo>
                    <a:pt x="24669" y="5410"/>
                    <a:pt x="37730" y="0"/>
                    <a:pt x="51348" y="0"/>
                  </a:cubicBezTo>
                  <a:close/>
                </a:path>
              </a:pathLst>
            </a:custGeom>
            <a:solidFill>
              <a:srgbClr val="A4C2DB"/>
            </a:solidFill>
          </p:spPr>
        </p:sp>
        <p:sp>
          <p:nvSpPr>
            <p:cNvPr id="13" name="TextBox 13"/>
            <p:cNvSpPr txBox="1"/>
            <p:nvPr/>
          </p:nvSpPr>
          <p:spPr>
            <a:xfrm>
              <a:off x="0" y="-38100"/>
              <a:ext cx="2025187" cy="321678"/>
            </a:xfrm>
            <a:prstGeom prst="rect">
              <a:avLst/>
            </a:prstGeom>
          </p:spPr>
          <p:txBody>
            <a:bodyPr lIns="50800" tIns="50800" rIns="50800" bIns="50800" rtlCol="0" anchor="ctr"/>
            <a:lstStyle/>
            <a:p>
              <a:pPr algn="ctr">
                <a:lnSpc>
                  <a:spcPts val="3081"/>
                </a:lnSpc>
              </a:pPr>
              <a:endParaRPr/>
            </a:p>
          </p:txBody>
        </p:sp>
      </p:grpSp>
      <p:sp>
        <p:nvSpPr>
          <p:cNvPr id="14" name="TextBox 14"/>
          <p:cNvSpPr txBox="1"/>
          <p:nvPr/>
        </p:nvSpPr>
        <p:spPr>
          <a:xfrm>
            <a:off x="13488648" y="962025"/>
            <a:ext cx="2977661" cy="624581"/>
          </a:xfrm>
          <a:prstGeom prst="rect">
            <a:avLst/>
          </a:prstGeom>
        </p:spPr>
        <p:txBody>
          <a:bodyPr lIns="0" tIns="0" rIns="0" bIns="0" rtlCol="0" anchor="t">
            <a:spAutoFit/>
          </a:bodyPr>
          <a:lstStyle/>
          <a:p>
            <a:pPr algn="ctr">
              <a:lnSpc>
                <a:spcPts val="5129"/>
              </a:lnSpc>
            </a:pPr>
            <a:r>
              <a:rPr lang="en-US" sz="3663">
                <a:solidFill>
                  <a:srgbClr val="FFFFFF"/>
                </a:solidFill>
                <a:latin typeface="Canva Sans 1 Bold"/>
              </a:rPr>
              <a:t>Сонсох өдөр</a:t>
            </a:r>
          </a:p>
        </p:txBody>
      </p:sp>
      <p:sp>
        <p:nvSpPr>
          <p:cNvPr id="15" name="TextBox 15"/>
          <p:cNvSpPr txBox="1"/>
          <p:nvPr/>
        </p:nvSpPr>
        <p:spPr>
          <a:xfrm>
            <a:off x="384733" y="2596587"/>
            <a:ext cx="5977743" cy="1259345"/>
          </a:xfrm>
          <a:prstGeom prst="rect">
            <a:avLst/>
          </a:prstGeom>
        </p:spPr>
        <p:txBody>
          <a:bodyPr lIns="0" tIns="0" rIns="0" bIns="0" rtlCol="0" anchor="t">
            <a:spAutoFit/>
          </a:bodyPr>
          <a:lstStyle/>
          <a:p>
            <a:pPr algn="ctr">
              <a:lnSpc>
                <a:spcPts val="3395"/>
              </a:lnSpc>
            </a:pPr>
            <a:r>
              <a:rPr lang="en-US" sz="2425">
                <a:solidFill>
                  <a:srgbClr val="FFFFFF"/>
                </a:solidFill>
                <a:latin typeface="Canva Sans 1"/>
              </a:rPr>
              <a:t> Үүрэн телефоны газруудтай хамтран WIFI сүлжээг нийтэд хүртээмжтэй болгох.</a:t>
            </a:r>
          </a:p>
        </p:txBody>
      </p:sp>
      <p:sp>
        <p:nvSpPr>
          <p:cNvPr id="16" name="TextBox 16"/>
          <p:cNvSpPr txBox="1"/>
          <p:nvPr/>
        </p:nvSpPr>
        <p:spPr>
          <a:xfrm>
            <a:off x="12157987" y="2596587"/>
            <a:ext cx="5626350" cy="833349"/>
          </a:xfrm>
          <a:prstGeom prst="rect">
            <a:avLst/>
          </a:prstGeom>
        </p:spPr>
        <p:txBody>
          <a:bodyPr lIns="0" tIns="0" rIns="0" bIns="0" rtlCol="0" anchor="t">
            <a:spAutoFit/>
          </a:bodyPr>
          <a:lstStyle/>
          <a:p>
            <a:pPr algn="ctr">
              <a:lnSpc>
                <a:spcPts val="3417"/>
              </a:lnSpc>
            </a:pPr>
            <a:r>
              <a:rPr lang="en-US" sz="2440">
                <a:solidFill>
                  <a:srgbClr val="FFFFFF"/>
                </a:solidFill>
                <a:latin typeface="Canva Sans 1"/>
              </a:rPr>
              <a:t>Тулгамдаж буй асуудлыг нээлттэйгээр хэлэлцэх.</a:t>
            </a:r>
          </a:p>
        </p:txBody>
      </p:sp>
      <p:sp>
        <p:nvSpPr>
          <p:cNvPr id="17" name="TextBox 17"/>
          <p:cNvSpPr txBox="1"/>
          <p:nvPr/>
        </p:nvSpPr>
        <p:spPr>
          <a:xfrm>
            <a:off x="11580185" y="5501436"/>
            <a:ext cx="6707815" cy="1062522"/>
          </a:xfrm>
          <a:prstGeom prst="rect">
            <a:avLst/>
          </a:prstGeom>
        </p:spPr>
        <p:txBody>
          <a:bodyPr lIns="0" tIns="0" rIns="0" bIns="0" rtlCol="0" anchor="t">
            <a:spAutoFit/>
          </a:bodyPr>
          <a:lstStyle/>
          <a:p>
            <a:pPr algn="ctr">
              <a:lnSpc>
                <a:spcPts val="4265"/>
              </a:lnSpc>
            </a:pPr>
            <a:r>
              <a:rPr lang="en-US" sz="3046">
                <a:solidFill>
                  <a:srgbClr val="FFFFFF"/>
                </a:solidFill>
                <a:latin typeface="Canva Sans 1 Bold"/>
              </a:rPr>
              <a:t>Оюутан- Дотуур байр хариуцсан мэргэжилтэн</a:t>
            </a:r>
          </a:p>
        </p:txBody>
      </p:sp>
      <p:sp>
        <p:nvSpPr>
          <p:cNvPr id="18" name="TextBox 18"/>
          <p:cNvSpPr txBox="1"/>
          <p:nvPr/>
        </p:nvSpPr>
        <p:spPr>
          <a:xfrm>
            <a:off x="0" y="7801307"/>
            <a:ext cx="6797881" cy="1365802"/>
          </a:xfrm>
          <a:prstGeom prst="rect">
            <a:avLst/>
          </a:prstGeom>
        </p:spPr>
        <p:txBody>
          <a:bodyPr lIns="0" tIns="0" rIns="0" bIns="0" rtlCol="0" anchor="t">
            <a:spAutoFit/>
          </a:bodyPr>
          <a:lstStyle/>
          <a:p>
            <a:pPr algn="ctr">
              <a:lnSpc>
                <a:spcPts val="5471"/>
              </a:lnSpc>
            </a:pPr>
            <a:r>
              <a:rPr lang="en-US" sz="3908">
                <a:solidFill>
                  <a:srgbClr val="FFFFFF"/>
                </a:solidFill>
                <a:latin typeface="Canva Sans 1 Bold"/>
              </a:rPr>
              <a:t>Гэрээ байгуулснаас хойш хэрэгжинэ.</a:t>
            </a:r>
          </a:p>
        </p:txBody>
      </p:sp>
      <p:sp>
        <p:nvSpPr>
          <p:cNvPr id="19" name="TextBox 19"/>
          <p:cNvSpPr txBox="1"/>
          <p:nvPr/>
        </p:nvSpPr>
        <p:spPr>
          <a:xfrm>
            <a:off x="12999740" y="7845854"/>
            <a:ext cx="4357506" cy="671364"/>
          </a:xfrm>
          <a:prstGeom prst="rect">
            <a:avLst/>
          </a:prstGeom>
        </p:spPr>
        <p:txBody>
          <a:bodyPr lIns="0" tIns="0" rIns="0" bIns="0" rtlCol="0" anchor="t">
            <a:spAutoFit/>
          </a:bodyPr>
          <a:lstStyle/>
          <a:p>
            <a:pPr algn="ctr">
              <a:lnSpc>
                <a:spcPts val="5471"/>
              </a:lnSpc>
            </a:pPr>
            <a:r>
              <a:rPr lang="en-US" sz="3908">
                <a:solidFill>
                  <a:srgbClr val="FFFFFF"/>
                </a:solidFill>
                <a:latin typeface="Canva Sans 1 Bold"/>
              </a:rPr>
              <a:t>Сар бүр нэг удаа.</a:t>
            </a:r>
          </a:p>
        </p:txBody>
      </p:sp>
      <p:sp>
        <p:nvSpPr>
          <p:cNvPr id="20" name="TextBox 20"/>
          <p:cNvSpPr txBox="1"/>
          <p:nvPr/>
        </p:nvSpPr>
        <p:spPr>
          <a:xfrm>
            <a:off x="0" y="5501436"/>
            <a:ext cx="7024464" cy="1062522"/>
          </a:xfrm>
          <a:prstGeom prst="rect">
            <a:avLst/>
          </a:prstGeom>
        </p:spPr>
        <p:txBody>
          <a:bodyPr lIns="0" tIns="0" rIns="0" bIns="0" rtlCol="0" anchor="t">
            <a:spAutoFit/>
          </a:bodyPr>
          <a:lstStyle/>
          <a:p>
            <a:pPr algn="ctr">
              <a:lnSpc>
                <a:spcPts val="4265"/>
              </a:lnSpc>
            </a:pPr>
            <a:r>
              <a:rPr lang="en-US" sz="3046">
                <a:solidFill>
                  <a:srgbClr val="FFFFFF"/>
                </a:solidFill>
                <a:latin typeface="Canva Sans 1 Bold"/>
              </a:rPr>
              <a:t>Оюутан - Дотуур байр хариуцсан мэргэжилтэн - Хувийн хэвшил</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TextBox 2"/>
          <p:cNvSpPr txBox="1"/>
          <p:nvPr/>
        </p:nvSpPr>
        <p:spPr>
          <a:xfrm>
            <a:off x="7043514" y="5501436"/>
            <a:ext cx="4200972" cy="528858"/>
          </a:xfrm>
          <a:prstGeom prst="rect">
            <a:avLst/>
          </a:prstGeom>
        </p:spPr>
        <p:txBody>
          <a:bodyPr lIns="0" tIns="0" rIns="0" bIns="0" rtlCol="0" anchor="t">
            <a:spAutoFit/>
          </a:bodyPr>
          <a:lstStyle/>
          <a:p>
            <a:pPr algn="ctr">
              <a:lnSpc>
                <a:spcPts val="4336"/>
              </a:lnSpc>
            </a:pPr>
            <a:r>
              <a:rPr lang="en-US" sz="3097">
                <a:solidFill>
                  <a:srgbClr val="FFFFFF"/>
                </a:solidFill>
                <a:latin typeface="Canva Sans 1 Bold"/>
              </a:rPr>
              <a:t>Оролцогч талууд</a:t>
            </a:r>
          </a:p>
        </p:txBody>
      </p:sp>
      <p:sp>
        <p:nvSpPr>
          <p:cNvPr id="3" name="AutoShape 3"/>
          <p:cNvSpPr/>
          <p:nvPr/>
        </p:nvSpPr>
        <p:spPr>
          <a:xfrm flipV="1">
            <a:off x="7043514" y="2634687"/>
            <a:ext cx="0" cy="10287000"/>
          </a:xfrm>
          <a:prstGeom prst="line">
            <a:avLst/>
          </a:prstGeom>
          <a:ln w="66675" cap="flat">
            <a:solidFill>
              <a:srgbClr val="FFFFFF"/>
            </a:solidFill>
            <a:prstDash val="solid"/>
            <a:headEnd type="none" w="sm" len="sm"/>
            <a:tailEnd type="none" w="sm" len="sm"/>
          </a:ln>
        </p:spPr>
      </p:sp>
      <p:sp>
        <p:nvSpPr>
          <p:cNvPr id="4" name="AutoShape 4"/>
          <p:cNvSpPr/>
          <p:nvPr/>
        </p:nvSpPr>
        <p:spPr>
          <a:xfrm flipV="1">
            <a:off x="11277823" y="2634687"/>
            <a:ext cx="0" cy="10287000"/>
          </a:xfrm>
          <a:prstGeom prst="line">
            <a:avLst/>
          </a:prstGeom>
          <a:ln w="66675" cap="flat">
            <a:solidFill>
              <a:srgbClr val="FFFFFF"/>
            </a:solidFill>
            <a:prstDash val="solid"/>
            <a:headEnd type="none" w="sm" len="sm"/>
            <a:tailEnd type="none" w="sm" len="sm"/>
          </a:ln>
        </p:spPr>
      </p:sp>
      <p:grpSp>
        <p:nvGrpSpPr>
          <p:cNvPr id="5" name="Group 5"/>
          <p:cNvGrpSpPr/>
          <p:nvPr/>
        </p:nvGrpSpPr>
        <p:grpSpPr>
          <a:xfrm>
            <a:off x="-645870" y="771696"/>
            <a:ext cx="7689384" cy="1076710"/>
            <a:chOff x="0" y="0"/>
            <a:chExt cx="2025187" cy="283578"/>
          </a:xfrm>
        </p:grpSpPr>
        <p:sp>
          <p:nvSpPr>
            <p:cNvPr id="6" name="Freeform 6"/>
            <p:cNvSpPr/>
            <p:nvPr/>
          </p:nvSpPr>
          <p:spPr>
            <a:xfrm>
              <a:off x="0" y="0"/>
              <a:ext cx="2025187" cy="283578"/>
            </a:xfrm>
            <a:custGeom>
              <a:avLst/>
              <a:gdLst/>
              <a:ahLst/>
              <a:cxnLst/>
              <a:rect l="l" t="t" r="r" b="b"/>
              <a:pathLst>
                <a:path w="2025187" h="283578">
                  <a:moveTo>
                    <a:pt x="51348" y="0"/>
                  </a:moveTo>
                  <a:lnTo>
                    <a:pt x="1973839" y="0"/>
                  </a:lnTo>
                  <a:cubicBezTo>
                    <a:pt x="1987457" y="0"/>
                    <a:pt x="2000518" y="5410"/>
                    <a:pt x="2010148" y="15040"/>
                  </a:cubicBezTo>
                  <a:cubicBezTo>
                    <a:pt x="2019777" y="24669"/>
                    <a:pt x="2025187" y="37730"/>
                    <a:pt x="2025187" y="51348"/>
                  </a:cubicBezTo>
                  <a:lnTo>
                    <a:pt x="2025187" y="232229"/>
                  </a:lnTo>
                  <a:cubicBezTo>
                    <a:pt x="2025187" y="245848"/>
                    <a:pt x="2019777" y="258909"/>
                    <a:pt x="2010148" y="268538"/>
                  </a:cubicBezTo>
                  <a:cubicBezTo>
                    <a:pt x="2000518" y="278168"/>
                    <a:pt x="1987457" y="283578"/>
                    <a:pt x="1973839" y="283578"/>
                  </a:cubicBezTo>
                  <a:lnTo>
                    <a:pt x="51348" y="283578"/>
                  </a:lnTo>
                  <a:cubicBezTo>
                    <a:pt x="37730" y="283578"/>
                    <a:pt x="24669" y="278168"/>
                    <a:pt x="15040" y="268538"/>
                  </a:cubicBezTo>
                  <a:cubicBezTo>
                    <a:pt x="5410" y="258909"/>
                    <a:pt x="0" y="245848"/>
                    <a:pt x="0" y="232229"/>
                  </a:cubicBezTo>
                  <a:lnTo>
                    <a:pt x="0" y="51348"/>
                  </a:lnTo>
                  <a:cubicBezTo>
                    <a:pt x="0" y="37730"/>
                    <a:pt x="5410" y="24669"/>
                    <a:pt x="15040" y="15040"/>
                  </a:cubicBezTo>
                  <a:cubicBezTo>
                    <a:pt x="24669" y="5410"/>
                    <a:pt x="37730" y="0"/>
                    <a:pt x="51348" y="0"/>
                  </a:cubicBezTo>
                  <a:close/>
                </a:path>
              </a:pathLst>
            </a:custGeom>
            <a:solidFill>
              <a:srgbClr val="484FA2"/>
            </a:solidFill>
          </p:spPr>
        </p:sp>
        <p:sp>
          <p:nvSpPr>
            <p:cNvPr id="7" name="TextBox 7"/>
            <p:cNvSpPr txBox="1"/>
            <p:nvPr/>
          </p:nvSpPr>
          <p:spPr>
            <a:xfrm>
              <a:off x="0" y="-38100"/>
              <a:ext cx="2025187" cy="321678"/>
            </a:xfrm>
            <a:prstGeom prst="rect">
              <a:avLst/>
            </a:prstGeom>
          </p:spPr>
          <p:txBody>
            <a:bodyPr lIns="50800" tIns="50800" rIns="50800" bIns="50800" rtlCol="0" anchor="ctr"/>
            <a:lstStyle/>
            <a:p>
              <a:pPr algn="ctr">
                <a:lnSpc>
                  <a:spcPts val="3081"/>
                </a:lnSpc>
              </a:pPr>
              <a:endParaRPr/>
            </a:p>
          </p:txBody>
        </p:sp>
      </p:grpSp>
      <p:sp>
        <p:nvSpPr>
          <p:cNvPr id="8" name="TextBox 8"/>
          <p:cNvSpPr txBox="1"/>
          <p:nvPr/>
        </p:nvSpPr>
        <p:spPr>
          <a:xfrm>
            <a:off x="1427071" y="942975"/>
            <a:ext cx="4708023" cy="695729"/>
          </a:xfrm>
          <a:prstGeom prst="rect">
            <a:avLst/>
          </a:prstGeom>
        </p:spPr>
        <p:txBody>
          <a:bodyPr lIns="0" tIns="0" rIns="0" bIns="0" rtlCol="0" anchor="t">
            <a:spAutoFit/>
          </a:bodyPr>
          <a:lstStyle/>
          <a:p>
            <a:pPr algn="ctr">
              <a:lnSpc>
                <a:spcPts val="5608"/>
              </a:lnSpc>
            </a:pPr>
            <a:r>
              <a:rPr lang="en-US" sz="4005">
                <a:solidFill>
                  <a:srgbClr val="FFFFFF"/>
                </a:solidFill>
                <a:latin typeface="Canva Sans 1 Bold"/>
              </a:rPr>
              <a:t>Угаалгын машин </a:t>
            </a:r>
          </a:p>
        </p:txBody>
      </p:sp>
      <p:sp>
        <p:nvSpPr>
          <p:cNvPr id="9" name="TextBox 9"/>
          <p:cNvSpPr txBox="1"/>
          <p:nvPr/>
        </p:nvSpPr>
        <p:spPr>
          <a:xfrm>
            <a:off x="7724305" y="2577537"/>
            <a:ext cx="2839390" cy="577573"/>
          </a:xfrm>
          <a:prstGeom prst="rect">
            <a:avLst/>
          </a:prstGeom>
        </p:spPr>
        <p:txBody>
          <a:bodyPr lIns="0" tIns="0" rIns="0" bIns="0" rtlCol="0" anchor="t">
            <a:spAutoFit/>
          </a:bodyPr>
          <a:lstStyle/>
          <a:p>
            <a:pPr algn="ctr">
              <a:lnSpc>
                <a:spcPts val="4784"/>
              </a:lnSpc>
            </a:pPr>
            <a:r>
              <a:rPr lang="en-US" sz="3417">
                <a:solidFill>
                  <a:srgbClr val="FFFFFF"/>
                </a:solidFill>
                <a:latin typeface="Canva Sans 1 Bold"/>
              </a:rPr>
              <a:t>Хүрэх үр дүн</a:t>
            </a:r>
          </a:p>
        </p:txBody>
      </p:sp>
      <p:sp>
        <p:nvSpPr>
          <p:cNvPr id="10" name="TextBox 10"/>
          <p:cNvSpPr txBox="1"/>
          <p:nvPr/>
        </p:nvSpPr>
        <p:spPr>
          <a:xfrm>
            <a:off x="7724305" y="7855379"/>
            <a:ext cx="3039912" cy="617292"/>
          </a:xfrm>
          <a:prstGeom prst="rect">
            <a:avLst/>
          </a:prstGeom>
        </p:spPr>
        <p:txBody>
          <a:bodyPr lIns="0" tIns="0" rIns="0" bIns="0" rtlCol="0" anchor="t">
            <a:spAutoFit/>
          </a:bodyPr>
          <a:lstStyle/>
          <a:p>
            <a:pPr algn="ctr">
              <a:lnSpc>
                <a:spcPts val="5062"/>
              </a:lnSpc>
            </a:pPr>
            <a:r>
              <a:rPr lang="en-US" sz="3615">
                <a:solidFill>
                  <a:srgbClr val="FFFFFF"/>
                </a:solidFill>
                <a:latin typeface="Canva Sans 1 Bold"/>
              </a:rPr>
              <a:t>Хугацаа</a:t>
            </a:r>
          </a:p>
        </p:txBody>
      </p:sp>
      <p:grpSp>
        <p:nvGrpSpPr>
          <p:cNvPr id="11" name="Group 11"/>
          <p:cNvGrpSpPr/>
          <p:nvPr/>
        </p:nvGrpSpPr>
        <p:grpSpPr>
          <a:xfrm>
            <a:off x="11794606" y="769298"/>
            <a:ext cx="7689384" cy="1076710"/>
            <a:chOff x="0" y="0"/>
            <a:chExt cx="2025187" cy="283578"/>
          </a:xfrm>
        </p:grpSpPr>
        <p:sp>
          <p:nvSpPr>
            <p:cNvPr id="12" name="Freeform 12"/>
            <p:cNvSpPr/>
            <p:nvPr/>
          </p:nvSpPr>
          <p:spPr>
            <a:xfrm>
              <a:off x="0" y="0"/>
              <a:ext cx="2025187" cy="283578"/>
            </a:xfrm>
            <a:custGeom>
              <a:avLst/>
              <a:gdLst/>
              <a:ahLst/>
              <a:cxnLst/>
              <a:rect l="l" t="t" r="r" b="b"/>
              <a:pathLst>
                <a:path w="2025187" h="283578">
                  <a:moveTo>
                    <a:pt x="51348" y="0"/>
                  </a:moveTo>
                  <a:lnTo>
                    <a:pt x="1973839" y="0"/>
                  </a:lnTo>
                  <a:cubicBezTo>
                    <a:pt x="1987457" y="0"/>
                    <a:pt x="2000518" y="5410"/>
                    <a:pt x="2010148" y="15040"/>
                  </a:cubicBezTo>
                  <a:cubicBezTo>
                    <a:pt x="2019777" y="24669"/>
                    <a:pt x="2025187" y="37730"/>
                    <a:pt x="2025187" y="51348"/>
                  </a:cubicBezTo>
                  <a:lnTo>
                    <a:pt x="2025187" y="232229"/>
                  </a:lnTo>
                  <a:cubicBezTo>
                    <a:pt x="2025187" y="245848"/>
                    <a:pt x="2019777" y="258909"/>
                    <a:pt x="2010148" y="268538"/>
                  </a:cubicBezTo>
                  <a:cubicBezTo>
                    <a:pt x="2000518" y="278168"/>
                    <a:pt x="1987457" y="283578"/>
                    <a:pt x="1973839" y="283578"/>
                  </a:cubicBezTo>
                  <a:lnTo>
                    <a:pt x="51348" y="283578"/>
                  </a:lnTo>
                  <a:cubicBezTo>
                    <a:pt x="37730" y="283578"/>
                    <a:pt x="24669" y="278168"/>
                    <a:pt x="15040" y="268538"/>
                  </a:cubicBezTo>
                  <a:cubicBezTo>
                    <a:pt x="5410" y="258909"/>
                    <a:pt x="0" y="245848"/>
                    <a:pt x="0" y="232229"/>
                  </a:cubicBezTo>
                  <a:lnTo>
                    <a:pt x="0" y="51348"/>
                  </a:lnTo>
                  <a:cubicBezTo>
                    <a:pt x="0" y="37730"/>
                    <a:pt x="5410" y="24669"/>
                    <a:pt x="15040" y="15040"/>
                  </a:cubicBezTo>
                  <a:cubicBezTo>
                    <a:pt x="24669" y="5410"/>
                    <a:pt x="37730" y="0"/>
                    <a:pt x="51348" y="0"/>
                  </a:cubicBezTo>
                  <a:close/>
                </a:path>
              </a:pathLst>
            </a:custGeom>
            <a:solidFill>
              <a:srgbClr val="484FA2"/>
            </a:solidFill>
          </p:spPr>
        </p:sp>
        <p:sp>
          <p:nvSpPr>
            <p:cNvPr id="13" name="TextBox 13"/>
            <p:cNvSpPr txBox="1"/>
            <p:nvPr/>
          </p:nvSpPr>
          <p:spPr>
            <a:xfrm>
              <a:off x="0" y="-38100"/>
              <a:ext cx="2025187" cy="321678"/>
            </a:xfrm>
            <a:prstGeom prst="rect">
              <a:avLst/>
            </a:prstGeom>
          </p:spPr>
          <p:txBody>
            <a:bodyPr lIns="50800" tIns="50800" rIns="50800" bIns="50800" rtlCol="0" anchor="ctr"/>
            <a:lstStyle/>
            <a:p>
              <a:pPr algn="ctr">
                <a:lnSpc>
                  <a:spcPts val="3081"/>
                </a:lnSpc>
              </a:pPr>
              <a:endParaRPr/>
            </a:p>
          </p:txBody>
        </p:sp>
      </p:grpSp>
      <p:sp>
        <p:nvSpPr>
          <p:cNvPr id="14" name="TextBox 14"/>
          <p:cNvSpPr txBox="1"/>
          <p:nvPr/>
        </p:nvSpPr>
        <p:spPr>
          <a:xfrm>
            <a:off x="13010365" y="962025"/>
            <a:ext cx="3934226" cy="624581"/>
          </a:xfrm>
          <a:prstGeom prst="rect">
            <a:avLst/>
          </a:prstGeom>
        </p:spPr>
        <p:txBody>
          <a:bodyPr lIns="0" tIns="0" rIns="0" bIns="0" rtlCol="0" anchor="t">
            <a:spAutoFit/>
          </a:bodyPr>
          <a:lstStyle/>
          <a:p>
            <a:pPr algn="ctr">
              <a:lnSpc>
                <a:spcPts val="5129"/>
              </a:lnSpc>
            </a:pPr>
            <a:r>
              <a:rPr lang="en-US" sz="3663">
                <a:solidFill>
                  <a:srgbClr val="FFFFFF"/>
                </a:solidFill>
                <a:latin typeface="Canva Sans 1 Bold"/>
              </a:rPr>
              <a:t>Нэгдсэн  FB Page</a:t>
            </a:r>
          </a:p>
        </p:txBody>
      </p:sp>
      <p:sp>
        <p:nvSpPr>
          <p:cNvPr id="15" name="TextBox 15"/>
          <p:cNvSpPr txBox="1"/>
          <p:nvPr/>
        </p:nvSpPr>
        <p:spPr>
          <a:xfrm>
            <a:off x="384733" y="2596587"/>
            <a:ext cx="5977743" cy="1259345"/>
          </a:xfrm>
          <a:prstGeom prst="rect">
            <a:avLst/>
          </a:prstGeom>
        </p:spPr>
        <p:txBody>
          <a:bodyPr lIns="0" tIns="0" rIns="0" bIns="0" rtlCol="0" anchor="t">
            <a:spAutoFit/>
          </a:bodyPr>
          <a:lstStyle/>
          <a:p>
            <a:pPr algn="ctr">
              <a:lnSpc>
                <a:spcPts val="3395"/>
              </a:lnSpc>
            </a:pPr>
            <a:r>
              <a:rPr lang="en-US" sz="2425">
                <a:solidFill>
                  <a:srgbClr val="FFFFFF"/>
                </a:solidFill>
                <a:latin typeface="Canva Sans 1"/>
              </a:rPr>
              <a:t>Угаалгын компанитай хамтран чанартай үйлчилгээ үзүүлэх бөгөөд харилцан ашигтай ажиллана.</a:t>
            </a:r>
          </a:p>
        </p:txBody>
      </p:sp>
      <p:sp>
        <p:nvSpPr>
          <p:cNvPr id="16" name="TextBox 16"/>
          <p:cNvSpPr txBox="1"/>
          <p:nvPr/>
        </p:nvSpPr>
        <p:spPr>
          <a:xfrm>
            <a:off x="12157987" y="2577537"/>
            <a:ext cx="5970478" cy="901039"/>
          </a:xfrm>
          <a:prstGeom prst="rect">
            <a:avLst/>
          </a:prstGeom>
        </p:spPr>
        <p:txBody>
          <a:bodyPr lIns="0" tIns="0" rIns="0" bIns="0" rtlCol="0" anchor="t">
            <a:spAutoFit/>
          </a:bodyPr>
          <a:lstStyle/>
          <a:p>
            <a:pPr algn="ctr">
              <a:lnSpc>
                <a:spcPts val="3626"/>
              </a:lnSpc>
            </a:pPr>
            <a:r>
              <a:rPr lang="en-US" sz="2590">
                <a:solidFill>
                  <a:srgbClr val="FFFFFF"/>
                </a:solidFill>
                <a:latin typeface="Canva Sans 1"/>
              </a:rPr>
              <a:t>Оюутнуудад хэрэгтэй цогц мэдээллийг хүргэнэ.</a:t>
            </a:r>
          </a:p>
        </p:txBody>
      </p:sp>
      <p:sp>
        <p:nvSpPr>
          <p:cNvPr id="17" name="TextBox 17"/>
          <p:cNvSpPr txBox="1"/>
          <p:nvPr/>
        </p:nvSpPr>
        <p:spPr>
          <a:xfrm>
            <a:off x="13995624" y="5472861"/>
            <a:ext cx="2365738" cy="784257"/>
          </a:xfrm>
          <a:prstGeom prst="rect">
            <a:avLst/>
          </a:prstGeom>
        </p:spPr>
        <p:txBody>
          <a:bodyPr lIns="0" tIns="0" rIns="0" bIns="0" rtlCol="0" anchor="t">
            <a:spAutoFit/>
          </a:bodyPr>
          <a:lstStyle/>
          <a:p>
            <a:pPr algn="ctr">
              <a:lnSpc>
                <a:spcPts val="6422"/>
              </a:lnSpc>
            </a:pPr>
            <a:r>
              <a:rPr lang="en-US" sz="4587">
                <a:solidFill>
                  <a:srgbClr val="FFFFFF"/>
                </a:solidFill>
                <a:latin typeface="Canva Sans 1 Bold"/>
              </a:rPr>
              <a:t>Оюутан</a:t>
            </a:r>
          </a:p>
        </p:txBody>
      </p:sp>
      <p:sp>
        <p:nvSpPr>
          <p:cNvPr id="18" name="TextBox 18"/>
          <p:cNvSpPr txBox="1"/>
          <p:nvPr/>
        </p:nvSpPr>
        <p:spPr>
          <a:xfrm>
            <a:off x="0" y="7801307"/>
            <a:ext cx="6797881" cy="1365802"/>
          </a:xfrm>
          <a:prstGeom prst="rect">
            <a:avLst/>
          </a:prstGeom>
        </p:spPr>
        <p:txBody>
          <a:bodyPr lIns="0" tIns="0" rIns="0" bIns="0" rtlCol="0" anchor="t">
            <a:spAutoFit/>
          </a:bodyPr>
          <a:lstStyle/>
          <a:p>
            <a:pPr algn="ctr">
              <a:lnSpc>
                <a:spcPts val="5471"/>
              </a:lnSpc>
            </a:pPr>
            <a:r>
              <a:rPr lang="en-US" sz="3908">
                <a:solidFill>
                  <a:srgbClr val="FFFFFF"/>
                </a:solidFill>
                <a:latin typeface="Canva Sans 1 Bold"/>
              </a:rPr>
              <a:t>Гэрээ байгуулснаас хойш хэрэгжинэ.</a:t>
            </a:r>
          </a:p>
        </p:txBody>
      </p:sp>
      <p:sp>
        <p:nvSpPr>
          <p:cNvPr id="19" name="TextBox 19"/>
          <p:cNvSpPr txBox="1"/>
          <p:nvPr/>
        </p:nvSpPr>
        <p:spPr>
          <a:xfrm>
            <a:off x="13909462" y="8085724"/>
            <a:ext cx="2538062" cy="787442"/>
          </a:xfrm>
          <a:prstGeom prst="rect">
            <a:avLst/>
          </a:prstGeom>
        </p:spPr>
        <p:txBody>
          <a:bodyPr lIns="0" tIns="0" rIns="0" bIns="0" rtlCol="0" anchor="t">
            <a:spAutoFit/>
          </a:bodyPr>
          <a:lstStyle/>
          <a:p>
            <a:pPr algn="ctr">
              <a:lnSpc>
                <a:spcPts val="6451"/>
              </a:lnSpc>
            </a:pPr>
            <a:r>
              <a:rPr lang="en-US" sz="4608">
                <a:solidFill>
                  <a:srgbClr val="FFFFFF"/>
                </a:solidFill>
                <a:latin typeface="Canva Sans 1 Bold"/>
              </a:rPr>
              <a:t>Тогтмол</a:t>
            </a:r>
          </a:p>
        </p:txBody>
      </p:sp>
      <p:sp>
        <p:nvSpPr>
          <p:cNvPr id="20" name="TextBox 20"/>
          <p:cNvSpPr txBox="1"/>
          <p:nvPr/>
        </p:nvSpPr>
        <p:spPr>
          <a:xfrm>
            <a:off x="0" y="5501436"/>
            <a:ext cx="7024464" cy="1062522"/>
          </a:xfrm>
          <a:prstGeom prst="rect">
            <a:avLst/>
          </a:prstGeom>
        </p:spPr>
        <p:txBody>
          <a:bodyPr lIns="0" tIns="0" rIns="0" bIns="0" rtlCol="0" anchor="t">
            <a:spAutoFit/>
          </a:bodyPr>
          <a:lstStyle/>
          <a:p>
            <a:pPr algn="ctr">
              <a:lnSpc>
                <a:spcPts val="4265"/>
              </a:lnSpc>
            </a:pPr>
            <a:r>
              <a:rPr lang="en-US" sz="3046">
                <a:solidFill>
                  <a:srgbClr val="FFFFFF"/>
                </a:solidFill>
                <a:latin typeface="Canva Sans 1 Bold"/>
              </a:rPr>
              <a:t>Оюутан - Дотуур байр хариуцсан мэргэжилтэн - Хувийн хэвшил</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TextBox 2"/>
          <p:cNvSpPr txBox="1"/>
          <p:nvPr/>
        </p:nvSpPr>
        <p:spPr>
          <a:xfrm>
            <a:off x="7043514" y="5501436"/>
            <a:ext cx="4200972" cy="528858"/>
          </a:xfrm>
          <a:prstGeom prst="rect">
            <a:avLst/>
          </a:prstGeom>
        </p:spPr>
        <p:txBody>
          <a:bodyPr lIns="0" tIns="0" rIns="0" bIns="0" rtlCol="0" anchor="t">
            <a:spAutoFit/>
          </a:bodyPr>
          <a:lstStyle/>
          <a:p>
            <a:pPr algn="ctr">
              <a:lnSpc>
                <a:spcPts val="4336"/>
              </a:lnSpc>
            </a:pPr>
            <a:r>
              <a:rPr lang="en-US" sz="3097">
                <a:solidFill>
                  <a:srgbClr val="FFFFFF"/>
                </a:solidFill>
                <a:latin typeface="Canva Sans 1 Bold"/>
              </a:rPr>
              <a:t>Оролцогч талууд</a:t>
            </a:r>
          </a:p>
        </p:txBody>
      </p:sp>
      <p:sp>
        <p:nvSpPr>
          <p:cNvPr id="3" name="AutoShape 3"/>
          <p:cNvSpPr/>
          <p:nvPr/>
        </p:nvSpPr>
        <p:spPr>
          <a:xfrm flipV="1">
            <a:off x="7043514" y="2634687"/>
            <a:ext cx="0" cy="10287000"/>
          </a:xfrm>
          <a:prstGeom prst="line">
            <a:avLst/>
          </a:prstGeom>
          <a:ln w="66675" cap="flat">
            <a:solidFill>
              <a:srgbClr val="FFFFFF"/>
            </a:solidFill>
            <a:prstDash val="solid"/>
            <a:headEnd type="none" w="sm" len="sm"/>
            <a:tailEnd type="none" w="sm" len="sm"/>
          </a:ln>
        </p:spPr>
      </p:sp>
      <p:sp>
        <p:nvSpPr>
          <p:cNvPr id="4" name="AutoShape 4"/>
          <p:cNvSpPr/>
          <p:nvPr/>
        </p:nvSpPr>
        <p:spPr>
          <a:xfrm flipV="1">
            <a:off x="11277823" y="2634687"/>
            <a:ext cx="0" cy="10287000"/>
          </a:xfrm>
          <a:prstGeom prst="line">
            <a:avLst/>
          </a:prstGeom>
          <a:ln w="66675" cap="flat">
            <a:solidFill>
              <a:srgbClr val="FFFFFF"/>
            </a:solidFill>
            <a:prstDash val="solid"/>
            <a:headEnd type="none" w="sm" len="sm"/>
            <a:tailEnd type="none" w="sm" len="sm"/>
          </a:ln>
        </p:spPr>
      </p:sp>
      <p:grpSp>
        <p:nvGrpSpPr>
          <p:cNvPr id="5" name="Group 5"/>
          <p:cNvGrpSpPr/>
          <p:nvPr/>
        </p:nvGrpSpPr>
        <p:grpSpPr>
          <a:xfrm>
            <a:off x="-645870" y="771696"/>
            <a:ext cx="7689384" cy="1076710"/>
            <a:chOff x="0" y="0"/>
            <a:chExt cx="2025187" cy="283578"/>
          </a:xfrm>
        </p:grpSpPr>
        <p:sp>
          <p:nvSpPr>
            <p:cNvPr id="6" name="Freeform 6"/>
            <p:cNvSpPr/>
            <p:nvPr/>
          </p:nvSpPr>
          <p:spPr>
            <a:xfrm>
              <a:off x="0" y="0"/>
              <a:ext cx="2025187" cy="283578"/>
            </a:xfrm>
            <a:custGeom>
              <a:avLst/>
              <a:gdLst/>
              <a:ahLst/>
              <a:cxnLst/>
              <a:rect l="l" t="t" r="r" b="b"/>
              <a:pathLst>
                <a:path w="2025187" h="283578">
                  <a:moveTo>
                    <a:pt x="51348" y="0"/>
                  </a:moveTo>
                  <a:lnTo>
                    <a:pt x="1973839" y="0"/>
                  </a:lnTo>
                  <a:cubicBezTo>
                    <a:pt x="1987457" y="0"/>
                    <a:pt x="2000518" y="5410"/>
                    <a:pt x="2010148" y="15040"/>
                  </a:cubicBezTo>
                  <a:cubicBezTo>
                    <a:pt x="2019777" y="24669"/>
                    <a:pt x="2025187" y="37730"/>
                    <a:pt x="2025187" y="51348"/>
                  </a:cubicBezTo>
                  <a:lnTo>
                    <a:pt x="2025187" y="232229"/>
                  </a:lnTo>
                  <a:cubicBezTo>
                    <a:pt x="2025187" y="245848"/>
                    <a:pt x="2019777" y="258909"/>
                    <a:pt x="2010148" y="268538"/>
                  </a:cubicBezTo>
                  <a:cubicBezTo>
                    <a:pt x="2000518" y="278168"/>
                    <a:pt x="1987457" y="283578"/>
                    <a:pt x="1973839" y="283578"/>
                  </a:cubicBezTo>
                  <a:lnTo>
                    <a:pt x="51348" y="283578"/>
                  </a:lnTo>
                  <a:cubicBezTo>
                    <a:pt x="37730" y="283578"/>
                    <a:pt x="24669" y="278168"/>
                    <a:pt x="15040" y="268538"/>
                  </a:cubicBezTo>
                  <a:cubicBezTo>
                    <a:pt x="5410" y="258909"/>
                    <a:pt x="0" y="245848"/>
                    <a:pt x="0" y="232229"/>
                  </a:cubicBezTo>
                  <a:lnTo>
                    <a:pt x="0" y="51348"/>
                  </a:lnTo>
                  <a:cubicBezTo>
                    <a:pt x="0" y="37730"/>
                    <a:pt x="5410" y="24669"/>
                    <a:pt x="15040" y="15040"/>
                  </a:cubicBezTo>
                  <a:cubicBezTo>
                    <a:pt x="24669" y="5410"/>
                    <a:pt x="37730" y="0"/>
                    <a:pt x="51348" y="0"/>
                  </a:cubicBezTo>
                  <a:close/>
                </a:path>
              </a:pathLst>
            </a:custGeom>
            <a:solidFill>
              <a:srgbClr val="8A5DB4"/>
            </a:solidFill>
          </p:spPr>
        </p:sp>
        <p:sp>
          <p:nvSpPr>
            <p:cNvPr id="7" name="TextBox 7"/>
            <p:cNvSpPr txBox="1"/>
            <p:nvPr/>
          </p:nvSpPr>
          <p:spPr>
            <a:xfrm>
              <a:off x="0" y="-38100"/>
              <a:ext cx="2025187" cy="321678"/>
            </a:xfrm>
            <a:prstGeom prst="rect">
              <a:avLst/>
            </a:prstGeom>
          </p:spPr>
          <p:txBody>
            <a:bodyPr lIns="50800" tIns="50800" rIns="50800" bIns="50800" rtlCol="0" anchor="ctr"/>
            <a:lstStyle/>
            <a:p>
              <a:pPr algn="ctr">
                <a:lnSpc>
                  <a:spcPts val="3081"/>
                </a:lnSpc>
              </a:pPr>
              <a:endParaRPr/>
            </a:p>
          </p:txBody>
        </p:sp>
      </p:grpSp>
      <p:sp>
        <p:nvSpPr>
          <p:cNvPr id="8" name="TextBox 8"/>
          <p:cNvSpPr txBox="1"/>
          <p:nvPr/>
        </p:nvSpPr>
        <p:spPr>
          <a:xfrm>
            <a:off x="1711955" y="942975"/>
            <a:ext cx="4138255" cy="695729"/>
          </a:xfrm>
          <a:prstGeom prst="rect">
            <a:avLst/>
          </a:prstGeom>
        </p:spPr>
        <p:txBody>
          <a:bodyPr lIns="0" tIns="0" rIns="0" bIns="0" rtlCol="0" anchor="t">
            <a:spAutoFit/>
          </a:bodyPr>
          <a:lstStyle/>
          <a:p>
            <a:pPr algn="ctr">
              <a:lnSpc>
                <a:spcPts val="5608"/>
              </a:lnSpc>
            </a:pPr>
            <a:r>
              <a:rPr lang="en-US" sz="4005">
                <a:solidFill>
                  <a:srgbClr val="FFFFFF"/>
                </a:solidFill>
                <a:latin typeface="Canva Sans 1 Bold"/>
              </a:rPr>
              <a:t>Контент бүтээх </a:t>
            </a:r>
          </a:p>
        </p:txBody>
      </p:sp>
      <p:sp>
        <p:nvSpPr>
          <p:cNvPr id="9" name="TextBox 9"/>
          <p:cNvSpPr txBox="1"/>
          <p:nvPr/>
        </p:nvSpPr>
        <p:spPr>
          <a:xfrm>
            <a:off x="7724305" y="2577537"/>
            <a:ext cx="2839390" cy="577573"/>
          </a:xfrm>
          <a:prstGeom prst="rect">
            <a:avLst/>
          </a:prstGeom>
        </p:spPr>
        <p:txBody>
          <a:bodyPr lIns="0" tIns="0" rIns="0" bIns="0" rtlCol="0" anchor="t">
            <a:spAutoFit/>
          </a:bodyPr>
          <a:lstStyle/>
          <a:p>
            <a:pPr algn="ctr">
              <a:lnSpc>
                <a:spcPts val="4784"/>
              </a:lnSpc>
            </a:pPr>
            <a:r>
              <a:rPr lang="en-US" sz="3417">
                <a:solidFill>
                  <a:srgbClr val="FFFFFF"/>
                </a:solidFill>
                <a:latin typeface="Canva Sans 1 Bold"/>
              </a:rPr>
              <a:t>Хүрэх үр дүн</a:t>
            </a:r>
          </a:p>
        </p:txBody>
      </p:sp>
      <p:sp>
        <p:nvSpPr>
          <p:cNvPr id="10" name="TextBox 10"/>
          <p:cNvSpPr txBox="1"/>
          <p:nvPr/>
        </p:nvSpPr>
        <p:spPr>
          <a:xfrm>
            <a:off x="7724305" y="7855379"/>
            <a:ext cx="3039912" cy="617292"/>
          </a:xfrm>
          <a:prstGeom prst="rect">
            <a:avLst/>
          </a:prstGeom>
        </p:spPr>
        <p:txBody>
          <a:bodyPr lIns="0" tIns="0" rIns="0" bIns="0" rtlCol="0" anchor="t">
            <a:spAutoFit/>
          </a:bodyPr>
          <a:lstStyle/>
          <a:p>
            <a:pPr algn="ctr">
              <a:lnSpc>
                <a:spcPts val="5062"/>
              </a:lnSpc>
            </a:pPr>
            <a:r>
              <a:rPr lang="en-US" sz="3615">
                <a:solidFill>
                  <a:srgbClr val="FFFFFF"/>
                </a:solidFill>
                <a:latin typeface="Canva Sans 1 Bold"/>
              </a:rPr>
              <a:t>Хугацаа</a:t>
            </a:r>
          </a:p>
        </p:txBody>
      </p:sp>
      <p:grpSp>
        <p:nvGrpSpPr>
          <p:cNvPr id="11" name="Group 11"/>
          <p:cNvGrpSpPr/>
          <p:nvPr/>
        </p:nvGrpSpPr>
        <p:grpSpPr>
          <a:xfrm>
            <a:off x="11794606" y="769298"/>
            <a:ext cx="7689384" cy="1076710"/>
            <a:chOff x="0" y="0"/>
            <a:chExt cx="2025187" cy="283578"/>
          </a:xfrm>
        </p:grpSpPr>
        <p:sp>
          <p:nvSpPr>
            <p:cNvPr id="12" name="Freeform 12"/>
            <p:cNvSpPr/>
            <p:nvPr/>
          </p:nvSpPr>
          <p:spPr>
            <a:xfrm>
              <a:off x="0" y="0"/>
              <a:ext cx="2025187" cy="283578"/>
            </a:xfrm>
            <a:custGeom>
              <a:avLst/>
              <a:gdLst/>
              <a:ahLst/>
              <a:cxnLst/>
              <a:rect l="l" t="t" r="r" b="b"/>
              <a:pathLst>
                <a:path w="2025187" h="283578">
                  <a:moveTo>
                    <a:pt x="51348" y="0"/>
                  </a:moveTo>
                  <a:lnTo>
                    <a:pt x="1973839" y="0"/>
                  </a:lnTo>
                  <a:cubicBezTo>
                    <a:pt x="1987457" y="0"/>
                    <a:pt x="2000518" y="5410"/>
                    <a:pt x="2010148" y="15040"/>
                  </a:cubicBezTo>
                  <a:cubicBezTo>
                    <a:pt x="2019777" y="24669"/>
                    <a:pt x="2025187" y="37730"/>
                    <a:pt x="2025187" y="51348"/>
                  </a:cubicBezTo>
                  <a:lnTo>
                    <a:pt x="2025187" y="232229"/>
                  </a:lnTo>
                  <a:cubicBezTo>
                    <a:pt x="2025187" y="245848"/>
                    <a:pt x="2019777" y="258909"/>
                    <a:pt x="2010148" y="268538"/>
                  </a:cubicBezTo>
                  <a:cubicBezTo>
                    <a:pt x="2000518" y="278168"/>
                    <a:pt x="1987457" y="283578"/>
                    <a:pt x="1973839" y="283578"/>
                  </a:cubicBezTo>
                  <a:lnTo>
                    <a:pt x="51348" y="283578"/>
                  </a:lnTo>
                  <a:cubicBezTo>
                    <a:pt x="37730" y="283578"/>
                    <a:pt x="24669" y="278168"/>
                    <a:pt x="15040" y="268538"/>
                  </a:cubicBezTo>
                  <a:cubicBezTo>
                    <a:pt x="5410" y="258909"/>
                    <a:pt x="0" y="245848"/>
                    <a:pt x="0" y="232229"/>
                  </a:cubicBezTo>
                  <a:lnTo>
                    <a:pt x="0" y="51348"/>
                  </a:lnTo>
                  <a:cubicBezTo>
                    <a:pt x="0" y="37730"/>
                    <a:pt x="5410" y="24669"/>
                    <a:pt x="15040" y="15040"/>
                  </a:cubicBezTo>
                  <a:cubicBezTo>
                    <a:pt x="24669" y="5410"/>
                    <a:pt x="37730" y="0"/>
                    <a:pt x="51348" y="0"/>
                  </a:cubicBezTo>
                  <a:close/>
                </a:path>
              </a:pathLst>
            </a:custGeom>
            <a:solidFill>
              <a:srgbClr val="8A5DB4"/>
            </a:solidFill>
          </p:spPr>
        </p:sp>
        <p:sp>
          <p:nvSpPr>
            <p:cNvPr id="13" name="TextBox 13"/>
            <p:cNvSpPr txBox="1"/>
            <p:nvPr/>
          </p:nvSpPr>
          <p:spPr>
            <a:xfrm>
              <a:off x="0" y="-38100"/>
              <a:ext cx="2025187" cy="321678"/>
            </a:xfrm>
            <a:prstGeom prst="rect">
              <a:avLst/>
            </a:prstGeom>
          </p:spPr>
          <p:txBody>
            <a:bodyPr lIns="50800" tIns="50800" rIns="50800" bIns="50800" rtlCol="0" anchor="ctr"/>
            <a:lstStyle/>
            <a:p>
              <a:pPr algn="ctr">
                <a:lnSpc>
                  <a:spcPts val="3081"/>
                </a:lnSpc>
              </a:pPr>
              <a:endParaRPr/>
            </a:p>
          </p:txBody>
        </p:sp>
      </p:grpSp>
      <p:sp>
        <p:nvSpPr>
          <p:cNvPr id="14" name="TextBox 14"/>
          <p:cNvSpPr txBox="1"/>
          <p:nvPr/>
        </p:nvSpPr>
        <p:spPr>
          <a:xfrm>
            <a:off x="12821493" y="962025"/>
            <a:ext cx="4311971" cy="624581"/>
          </a:xfrm>
          <a:prstGeom prst="rect">
            <a:avLst/>
          </a:prstGeom>
        </p:spPr>
        <p:txBody>
          <a:bodyPr lIns="0" tIns="0" rIns="0" bIns="0" rtlCol="0" anchor="t">
            <a:spAutoFit/>
          </a:bodyPr>
          <a:lstStyle/>
          <a:p>
            <a:pPr algn="ctr">
              <a:lnSpc>
                <a:spcPts val="5129"/>
              </a:lnSpc>
            </a:pPr>
            <a:r>
              <a:rPr lang="en-US" sz="3663">
                <a:solidFill>
                  <a:srgbClr val="FFFFFF"/>
                </a:solidFill>
                <a:latin typeface="Canva Sans 1 Bold"/>
              </a:rPr>
              <a:t>Тараах материал </a:t>
            </a:r>
          </a:p>
        </p:txBody>
      </p:sp>
      <p:sp>
        <p:nvSpPr>
          <p:cNvPr id="15" name="TextBox 15"/>
          <p:cNvSpPr txBox="1"/>
          <p:nvPr/>
        </p:nvSpPr>
        <p:spPr>
          <a:xfrm>
            <a:off x="384733" y="2596587"/>
            <a:ext cx="5977743" cy="1259345"/>
          </a:xfrm>
          <a:prstGeom prst="rect">
            <a:avLst/>
          </a:prstGeom>
        </p:spPr>
        <p:txBody>
          <a:bodyPr lIns="0" tIns="0" rIns="0" bIns="0" rtlCol="0" anchor="t">
            <a:spAutoFit/>
          </a:bodyPr>
          <a:lstStyle/>
          <a:p>
            <a:pPr algn="ctr">
              <a:lnSpc>
                <a:spcPts val="3395"/>
              </a:lnSpc>
            </a:pPr>
            <a:r>
              <a:rPr lang="en-US" sz="2425">
                <a:solidFill>
                  <a:srgbClr val="FFFFFF"/>
                </a:solidFill>
                <a:latin typeface="Canva Sans 1"/>
              </a:rPr>
              <a:t>Оюутнуудад хийсэн контентоороо дамжуулан хэрэгцээт мэдлэгийг олгоно.</a:t>
            </a:r>
          </a:p>
        </p:txBody>
      </p:sp>
      <p:sp>
        <p:nvSpPr>
          <p:cNvPr id="16" name="TextBox 16"/>
          <p:cNvSpPr txBox="1"/>
          <p:nvPr/>
        </p:nvSpPr>
        <p:spPr>
          <a:xfrm>
            <a:off x="12157987" y="2596587"/>
            <a:ext cx="5626350" cy="1261974"/>
          </a:xfrm>
          <a:prstGeom prst="rect">
            <a:avLst/>
          </a:prstGeom>
        </p:spPr>
        <p:txBody>
          <a:bodyPr lIns="0" tIns="0" rIns="0" bIns="0" rtlCol="0" anchor="t">
            <a:spAutoFit/>
          </a:bodyPr>
          <a:lstStyle/>
          <a:p>
            <a:pPr algn="ctr">
              <a:lnSpc>
                <a:spcPts val="3417"/>
              </a:lnSpc>
            </a:pPr>
            <a:r>
              <a:rPr lang="en-US" sz="2440">
                <a:solidFill>
                  <a:srgbClr val="FFFFFF"/>
                </a:solidFill>
                <a:latin typeface="Canva Sans 1"/>
              </a:rPr>
              <a:t>Анх дотуур байранд амьдрах гэж байгаа оюутнуудад ерөнхий мэдээллийг багцалж хүргэнэ.</a:t>
            </a:r>
          </a:p>
        </p:txBody>
      </p:sp>
      <p:sp>
        <p:nvSpPr>
          <p:cNvPr id="17" name="TextBox 17"/>
          <p:cNvSpPr txBox="1"/>
          <p:nvPr/>
        </p:nvSpPr>
        <p:spPr>
          <a:xfrm>
            <a:off x="12424232" y="5501436"/>
            <a:ext cx="5019722" cy="521139"/>
          </a:xfrm>
          <a:prstGeom prst="rect">
            <a:avLst/>
          </a:prstGeom>
        </p:spPr>
        <p:txBody>
          <a:bodyPr lIns="0" tIns="0" rIns="0" bIns="0" rtlCol="0" anchor="t">
            <a:spAutoFit/>
          </a:bodyPr>
          <a:lstStyle/>
          <a:p>
            <a:pPr algn="ctr">
              <a:lnSpc>
                <a:spcPts val="4265"/>
              </a:lnSpc>
            </a:pPr>
            <a:r>
              <a:rPr lang="en-US" sz="3046">
                <a:solidFill>
                  <a:srgbClr val="FFFFFF"/>
                </a:solidFill>
                <a:latin typeface="Canva Sans 1 Bold"/>
              </a:rPr>
              <a:t>Оюутан - Байрны зөвлөл</a:t>
            </a:r>
          </a:p>
        </p:txBody>
      </p:sp>
      <p:sp>
        <p:nvSpPr>
          <p:cNvPr id="18" name="TextBox 18"/>
          <p:cNvSpPr txBox="1"/>
          <p:nvPr/>
        </p:nvSpPr>
        <p:spPr>
          <a:xfrm>
            <a:off x="2322607" y="7801307"/>
            <a:ext cx="2152667" cy="671364"/>
          </a:xfrm>
          <a:prstGeom prst="rect">
            <a:avLst/>
          </a:prstGeom>
        </p:spPr>
        <p:txBody>
          <a:bodyPr lIns="0" tIns="0" rIns="0" bIns="0" rtlCol="0" anchor="t">
            <a:spAutoFit/>
          </a:bodyPr>
          <a:lstStyle/>
          <a:p>
            <a:pPr algn="ctr">
              <a:lnSpc>
                <a:spcPts val="5471"/>
              </a:lnSpc>
            </a:pPr>
            <a:r>
              <a:rPr lang="en-US" sz="3908">
                <a:solidFill>
                  <a:srgbClr val="FFFFFF"/>
                </a:solidFill>
                <a:latin typeface="Canva Sans 1 Bold"/>
              </a:rPr>
              <a:t>Тогтмол</a:t>
            </a:r>
          </a:p>
        </p:txBody>
      </p:sp>
      <p:sp>
        <p:nvSpPr>
          <p:cNvPr id="19" name="TextBox 19"/>
          <p:cNvSpPr txBox="1"/>
          <p:nvPr/>
        </p:nvSpPr>
        <p:spPr>
          <a:xfrm>
            <a:off x="12068986" y="7845854"/>
            <a:ext cx="6219014" cy="1365802"/>
          </a:xfrm>
          <a:prstGeom prst="rect">
            <a:avLst/>
          </a:prstGeom>
        </p:spPr>
        <p:txBody>
          <a:bodyPr lIns="0" tIns="0" rIns="0" bIns="0" rtlCol="0" anchor="t">
            <a:spAutoFit/>
          </a:bodyPr>
          <a:lstStyle/>
          <a:p>
            <a:pPr algn="ctr">
              <a:lnSpc>
                <a:spcPts val="5471"/>
              </a:lnSpc>
            </a:pPr>
            <a:r>
              <a:rPr lang="en-US" sz="3908">
                <a:solidFill>
                  <a:srgbClr val="FFFFFF"/>
                </a:solidFill>
                <a:latin typeface="Canva Sans 1 Bold"/>
              </a:rPr>
              <a:t>Гэрээ байгуулан орсон эхний 7 хоног</a:t>
            </a:r>
          </a:p>
        </p:txBody>
      </p:sp>
      <p:sp>
        <p:nvSpPr>
          <p:cNvPr id="20" name="TextBox 20"/>
          <p:cNvSpPr txBox="1"/>
          <p:nvPr/>
        </p:nvSpPr>
        <p:spPr>
          <a:xfrm>
            <a:off x="1002371" y="5501436"/>
            <a:ext cx="5019722" cy="521139"/>
          </a:xfrm>
          <a:prstGeom prst="rect">
            <a:avLst/>
          </a:prstGeom>
        </p:spPr>
        <p:txBody>
          <a:bodyPr lIns="0" tIns="0" rIns="0" bIns="0" rtlCol="0" anchor="t">
            <a:spAutoFit/>
          </a:bodyPr>
          <a:lstStyle/>
          <a:p>
            <a:pPr algn="ctr">
              <a:lnSpc>
                <a:spcPts val="4265"/>
              </a:lnSpc>
            </a:pPr>
            <a:r>
              <a:rPr lang="en-US" sz="3046">
                <a:solidFill>
                  <a:srgbClr val="FFFFFF"/>
                </a:solidFill>
                <a:latin typeface="Canva Sans 1 Bold"/>
              </a:rPr>
              <a:t>Оюутан - Байрны зөвлөл</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grpSp>
        <p:nvGrpSpPr>
          <p:cNvPr id="2" name="Group 2"/>
          <p:cNvGrpSpPr/>
          <p:nvPr/>
        </p:nvGrpSpPr>
        <p:grpSpPr>
          <a:xfrm>
            <a:off x="7390586" y="2363790"/>
            <a:ext cx="2896985" cy="824687"/>
            <a:chOff x="0" y="0"/>
            <a:chExt cx="2565722" cy="730386"/>
          </a:xfrm>
        </p:grpSpPr>
        <p:sp>
          <p:nvSpPr>
            <p:cNvPr id="3" name="Freeform 3"/>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145DA0"/>
            </a:solidFill>
          </p:spPr>
        </p:sp>
        <p:sp>
          <p:nvSpPr>
            <p:cNvPr id="4" name="TextBox 4"/>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5" name="Group 5"/>
          <p:cNvGrpSpPr/>
          <p:nvPr/>
        </p:nvGrpSpPr>
        <p:grpSpPr>
          <a:xfrm rot="-10800000">
            <a:off x="6256383" y="3432895"/>
            <a:ext cx="3024121" cy="860879"/>
            <a:chOff x="0" y="0"/>
            <a:chExt cx="2565722" cy="730386"/>
          </a:xfrm>
        </p:grpSpPr>
        <p:sp>
          <p:nvSpPr>
            <p:cNvPr id="6" name="Freeform 6"/>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0071C9"/>
            </a:solidFill>
          </p:spPr>
        </p:sp>
        <p:sp>
          <p:nvSpPr>
            <p:cNvPr id="7" name="TextBox 7"/>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8" name="Group 8"/>
          <p:cNvGrpSpPr/>
          <p:nvPr/>
        </p:nvGrpSpPr>
        <p:grpSpPr>
          <a:xfrm>
            <a:off x="7724615" y="4553226"/>
            <a:ext cx="3084357" cy="878026"/>
            <a:chOff x="0" y="0"/>
            <a:chExt cx="2565722" cy="730386"/>
          </a:xfrm>
        </p:grpSpPr>
        <p:sp>
          <p:nvSpPr>
            <p:cNvPr id="9" name="Freeform 9"/>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56AEFF"/>
            </a:solidFill>
          </p:spPr>
        </p:sp>
        <p:sp>
          <p:nvSpPr>
            <p:cNvPr id="10" name="TextBox 10"/>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11" name="Group 11"/>
          <p:cNvGrpSpPr/>
          <p:nvPr/>
        </p:nvGrpSpPr>
        <p:grpSpPr>
          <a:xfrm rot="-10800000">
            <a:off x="6758203" y="5737955"/>
            <a:ext cx="3047287" cy="867473"/>
            <a:chOff x="0" y="0"/>
            <a:chExt cx="2565722" cy="730386"/>
          </a:xfrm>
        </p:grpSpPr>
        <p:sp>
          <p:nvSpPr>
            <p:cNvPr id="12" name="Freeform 12"/>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4BD1FB"/>
            </a:solidFill>
          </p:spPr>
        </p:sp>
        <p:sp>
          <p:nvSpPr>
            <p:cNvPr id="13" name="TextBox 13"/>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14" name="Group 14"/>
          <p:cNvGrpSpPr/>
          <p:nvPr/>
        </p:nvGrpSpPr>
        <p:grpSpPr>
          <a:xfrm>
            <a:off x="7907863" y="6918503"/>
            <a:ext cx="3185012" cy="906680"/>
            <a:chOff x="0" y="0"/>
            <a:chExt cx="2565722" cy="730386"/>
          </a:xfrm>
        </p:grpSpPr>
        <p:sp>
          <p:nvSpPr>
            <p:cNvPr id="15" name="Freeform 15"/>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CFF4FF"/>
            </a:solidFill>
          </p:spPr>
        </p:sp>
        <p:sp>
          <p:nvSpPr>
            <p:cNvPr id="16" name="TextBox 16"/>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sp>
        <p:nvSpPr>
          <p:cNvPr id="17" name="TextBox 17"/>
          <p:cNvSpPr txBox="1"/>
          <p:nvPr/>
        </p:nvSpPr>
        <p:spPr>
          <a:xfrm>
            <a:off x="6398718" y="3528039"/>
            <a:ext cx="2745282" cy="628474"/>
          </a:xfrm>
          <a:prstGeom prst="rect">
            <a:avLst/>
          </a:prstGeom>
        </p:spPr>
        <p:txBody>
          <a:bodyPr lIns="0" tIns="0" rIns="0" bIns="0" rtlCol="0" anchor="t">
            <a:spAutoFit/>
          </a:bodyPr>
          <a:lstStyle/>
          <a:p>
            <a:pPr marL="0" lvl="0" indent="0" algn="ctr">
              <a:lnSpc>
                <a:spcPts val="5185"/>
              </a:lnSpc>
              <a:spcBef>
                <a:spcPct val="0"/>
              </a:spcBef>
            </a:pPr>
            <a:r>
              <a:rPr lang="en-US" sz="3757">
                <a:solidFill>
                  <a:srgbClr val="051D40"/>
                </a:solidFill>
                <a:latin typeface="DM Sans Bold"/>
              </a:rPr>
              <a:t>2</a:t>
            </a:r>
          </a:p>
        </p:txBody>
      </p:sp>
      <p:sp>
        <p:nvSpPr>
          <p:cNvPr id="18" name="TextBox 18"/>
          <p:cNvSpPr txBox="1"/>
          <p:nvPr/>
        </p:nvSpPr>
        <p:spPr>
          <a:xfrm>
            <a:off x="7466437" y="2433321"/>
            <a:ext cx="2745282" cy="628474"/>
          </a:xfrm>
          <a:prstGeom prst="rect">
            <a:avLst/>
          </a:prstGeom>
        </p:spPr>
        <p:txBody>
          <a:bodyPr lIns="0" tIns="0" rIns="0" bIns="0" rtlCol="0" anchor="t">
            <a:spAutoFit/>
          </a:bodyPr>
          <a:lstStyle/>
          <a:p>
            <a:pPr marL="0" lvl="0" indent="0" algn="ctr">
              <a:lnSpc>
                <a:spcPts val="5185"/>
              </a:lnSpc>
              <a:spcBef>
                <a:spcPct val="0"/>
              </a:spcBef>
            </a:pPr>
            <a:r>
              <a:rPr lang="en-US" sz="3757">
                <a:solidFill>
                  <a:srgbClr val="051D40"/>
                </a:solidFill>
                <a:latin typeface="DM Sans Bold"/>
              </a:rPr>
              <a:t>1</a:t>
            </a:r>
          </a:p>
        </p:txBody>
      </p:sp>
      <p:sp>
        <p:nvSpPr>
          <p:cNvPr id="19" name="TextBox 19"/>
          <p:cNvSpPr txBox="1"/>
          <p:nvPr/>
        </p:nvSpPr>
        <p:spPr>
          <a:xfrm>
            <a:off x="7907863" y="4673052"/>
            <a:ext cx="2745282" cy="628474"/>
          </a:xfrm>
          <a:prstGeom prst="rect">
            <a:avLst/>
          </a:prstGeom>
        </p:spPr>
        <p:txBody>
          <a:bodyPr lIns="0" tIns="0" rIns="0" bIns="0" rtlCol="0" anchor="t">
            <a:spAutoFit/>
          </a:bodyPr>
          <a:lstStyle/>
          <a:p>
            <a:pPr marL="0" lvl="0" indent="0" algn="ctr">
              <a:lnSpc>
                <a:spcPts val="5185"/>
              </a:lnSpc>
              <a:spcBef>
                <a:spcPct val="0"/>
              </a:spcBef>
            </a:pPr>
            <a:r>
              <a:rPr lang="en-US" sz="3757">
                <a:solidFill>
                  <a:srgbClr val="051D40"/>
                </a:solidFill>
                <a:latin typeface="DM Sans Bold"/>
              </a:rPr>
              <a:t>3</a:t>
            </a:r>
          </a:p>
        </p:txBody>
      </p:sp>
      <p:sp>
        <p:nvSpPr>
          <p:cNvPr id="20" name="TextBox 20"/>
          <p:cNvSpPr txBox="1"/>
          <p:nvPr/>
        </p:nvSpPr>
        <p:spPr>
          <a:xfrm>
            <a:off x="6909206" y="5832066"/>
            <a:ext cx="2745282" cy="628474"/>
          </a:xfrm>
          <a:prstGeom prst="rect">
            <a:avLst/>
          </a:prstGeom>
        </p:spPr>
        <p:txBody>
          <a:bodyPr lIns="0" tIns="0" rIns="0" bIns="0" rtlCol="0" anchor="t">
            <a:spAutoFit/>
          </a:bodyPr>
          <a:lstStyle/>
          <a:p>
            <a:pPr marL="0" lvl="0" indent="0" algn="ctr">
              <a:lnSpc>
                <a:spcPts val="5185"/>
              </a:lnSpc>
              <a:spcBef>
                <a:spcPct val="0"/>
              </a:spcBef>
            </a:pPr>
            <a:r>
              <a:rPr lang="en-US" sz="3757">
                <a:solidFill>
                  <a:srgbClr val="051D40"/>
                </a:solidFill>
                <a:latin typeface="DM Sans Bold"/>
              </a:rPr>
              <a:t>4</a:t>
            </a:r>
          </a:p>
        </p:txBody>
      </p:sp>
      <p:sp>
        <p:nvSpPr>
          <p:cNvPr id="21" name="TextBox 21"/>
          <p:cNvSpPr txBox="1"/>
          <p:nvPr/>
        </p:nvSpPr>
        <p:spPr>
          <a:xfrm>
            <a:off x="8127728" y="7029031"/>
            <a:ext cx="2745282" cy="628474"/>
          </a:xfrm>
          <a:prstGeom prst="rect">
            <a:avLst/>
          </a:prstGeom>
        </p:spPr>
        <p:txBody>
          <a:bodyPr lIns="0" tIns="0" rIns="0" bIns="0" rtlCol="0" anchor="t">
            <a:spAutoFit/>
          </a:bodyPr>
          <a:lstStyle/>
          <a:p>
            <a:pPr marL="0" lvl="0" indent="0" algn="ctr">
              <a:lnSpc>
                <a:spcPts val="5185"/>
              </a:lnSpc>
              <a:spcBef>
                <a:spcPct val="0"/>
              </a:spcBef>
            </a:pPr>
            <a:r>
              <a:rPr lang="en-US" sz="3757">
                <a:solidFill>
                  <a:srgbClr val="051D40"/>
                </a:solidFill>
                <a:latin typeface="DM Sans Bold"/>
              </a:rPr>
              <a:t>5</a:t>
            </a:r>
          </a:p>
        </p:txBody>
      </p:sp>
      <p:sp>
        <p:nvSpPr>
          <p:cNvPr id="22" name="TextBox 22"/>
          <p:cNvSpPr txBox="1"/>
          <p:nvPr/>
        </p:nvSpPr>
        <p:spPr>
          <a:xfrm>
            <a:off x="0" y="3373621"/>
            <a:ext cx="5856525" cy="1077849"/>
          </a:xfrm>
          <a:prstGeom prst="rect">
            <a:avLst/>
          </a:prstGeom>
        </p:spPr>
        <p:txBody>
          <a:bodyPr lIns="0" tIns="0" rIns="0" bIns="0" rtlCol="0" anchor="t">
            <a:spAutoFit/>
          </a:bodyPr>
          <a:lstStyle/>
          <a:p>
            <a:pPr marL="0" lvl="0" indent="0" algn="r">
              <a:lnSpc>
                <a:spcPts val="2898"/>
              </a:lnSpc>
            </a:pPr>
            <a:r>
              <a:rPr lang="en-US" sz="2300">
                <a:solidFill>
                  <a:srgbClr val="FFFFFF"/>
                </a:solidFill>
                <a:latin typeface="DM Sans"/>
              </a:rPr>
              <a:t>Дотуур байрны нийт эзэмшил газрын 30-аас доошгүй хувь нь ногоон байгууламж бүхий байх.</a:t>
            </a:r>
          </a:p>
        </p:txBody>
      </p:sp>
      <p:sp>
        <p:nvSpPr>
          <p:cNvPr id="23" name="TextBox 23"/>
          <p:cNvSpPr txBox="1"/>
          <p:nvPr/>
        </p:nvSpPr>
        <p:spPr>
          <a:xfrm>
            <a:off x="11092874" y="4353403"/>
            <a:ext cx="6786390" cy="1077849"/>
          </a:xfrm>
          <a:prstGeom prst="rect">
            <a:avLst/>
          </a:prstGeom>
        </p:spPr>
        <p:txBody>
          <a:bodyPr lIns="0" tIns="0" rIns="0" bIns="0" rtlCol="0" anchor="t">
            <a:spAutoFit/>
          </a:bodyPr>
          <a:lstStyle/>
          <a:p>
            <a:pPr marL="0" lvl="0" indent="0">
              <a:lnSpc>
                <a:spcPts val="2898"/>
              </a:lnSpc>
            </a:pPr>
            <a:r>
              <a:rPr lang="en-US" sz="2300">
                <a:solidFill>
                  <a:srgbClr val="FFFFFF"/>
                </a:solidFill>
                <a:latin typeface="DM Sans"/>
              </a:rPr>
              <a:t>Оюутны хэрэгцээнд тулгуурлан тодорхой хэмжээний программаар хангасан компьютерийн хангамжийн өрөөтэй байх.</a:t>
            </a:r>
          </a:p>
        </p:txBody>
      </p:sp>
      <p:sp>
        <p:nvSpPr>
          <p:cNvPr id="24" name="TextBox 24"/>
          <p:cNvSpPr txBox="1"/>
          <p:nvPr/>
        </p:nvSpPr>
        <p:spPr>
          <a:xfrm>
            <a:off x="0" y="5728430"/>
            <a:ext cx="6398718" cy="715899"/>
          </a:xfrm>
          <a:prstGeom prst="rect">
            <a:avLst/>
          </a:prstGeom>
        </p:spPr>
        <p:txBody>
          <a:bodyPr lIns="0" tIns="0" rIns="0" bIns="0" rtlCol="0" anchor="t">
            <a:spAutoFit/>
          </a:bodyPr>
          <a:lstStyle/>
          <a:p>
            <a:pPr marL="0" lvl="0" indent="0" algn="r">
              <a:lnSpc>
                <a:spcPts val="2898"/>
              </a:lnSpc>
            </a:pPr>
            <a:r>
              <a:rPr lang="en-US" sz="2300">
                <a:solidFill>
                  <a:srgbClr val="FFFFFF"/>
                </a:solidFill>
                <a:latin typeface="DM Sans"/>
              </a:rPr>
              <a:t>Дотуур байранд байгаа техник хэрэгслүүд нь чанарын шаардлага хангасан байх.</a:t>
            </a:r>
          </a:p>
        </p:txBody>
      </p:sp>
      <p:sp>
        <p:nvSpPr>
          <p:cNvPr id="25" name="TextBox 25"/>
          <p:cNvSpPr txBox="1"/>
          <p:nvPr/>
        </p:nvSpPr>
        <p:spPr>
          <a:xfrm>
            <a:off x="11454196" y="6828155"/>
            <a:ext cx="6594012" cy="1077768"/>
          </a:xfrm>
          <a:prstGeom prst="rect">
            <a:avLst/>
          </a:prstGeom>
        </p:spPr>
        <p:txBody>
          <a:bodyPr lIns="0" tIns="0" rIns="0" bIns="0" rtlCol="0" anchor="t">
            <a:spAutoFit/>
          </a:bodyPr>
          <a:lstStyle/>
          <a:p>
            <a:pPr marL="0" lvl="0" indent="0">
              <a:lnSpc>
                <a:spcPts val="2898"/>
              </a:lnSpc>
            </a:pPr>
            <a:r>
              <a:rPr lang="en-US" sz="2300">
                <a:solidFill>
                  <a:srgbClr val="FFFFFF"/>
                </a:solidFill>
                <a:latin typeface="DM Sans"/>
              </a:rPr>
              <a:t>Дотуур байр нь эмнэлгийн анхан шатны тусламж авч болохуйц хяналтын өрөөтэй байх.</a:t>
            </a:r>
          </a:p>
        </p:txBody>
      </p:sp>
      <p:sp>
        <p:nvSpPr>
          <p:cNvPr id="26" name="TextBox 26"/>
          <p:cNvSpPr txBox="1"/>
          <p:nvPr/>
        </p:nvSpPr>
        <p:spPr>
          <a:xfrm>
            <a:off x="2074069" y="650874"/>
            <a:ext cx="14139862" cy="679452"/>
          </a:xfrm>
          <a:prstGeom prst="rect">
            <a:avLst/>
          </a:prstGeom>
        </p:spPr>
        <p:txBody>
          <a:bodyPr lIns="0" tIns="0" rIns="0" bIns="0" rtlCol="0" anchor="t">
            <a:spAutoFit/>
          </a:bodyPr>
          <a:lstStyle/>
          <a:p>
            <a:pPr algn="ctr">
              <a:lnSpc>
                <a:spcPts val="5599"/>
              </a:lnSpc>
              <a:spcBef>
                <a:spcPct val="0"/>
              </a:spcBef>
            </a:pPr>
            <a:r>
              <a:rPr lang="en-US" sz="3999">
                <a:solidFill>
                  <a:srgbClr val="FFFFFF"/>
                </a:solidFill>
                <a:latin typeface="IBM Plex Sans Bold"/>
              </a:rPr>
              <a:t>Шинэчилж болох “Дотуур Байрны Стандарт”-ын жишиг</a:t>
            </a:r>
          </a:p>
        </p:txBody>
      </p:sp>
      <p:sp>
        <p:nvSpPr>
          <p:cNvPr id="27" name="TextBox 27"/>
          <p:cNvSpPr txBox="1"/>
          <p:nvPr/>
        </p:nvSpPr>
        <p:spPr>
          <a:xfrm>
            <a:off x="10653144" y="2232446"/>
            <a:ext cx="6784810" cy="1077849"/>
          </a:xfrm>
          <a:prstGeom prst="rect">
            <a:avLst/>
          </a:prstGeom>
        </p:spPr>
        <p:txBody>
          <a:bodyPr lIns="0" tIns="0" rIns="0" bIns="0" rtlCol="0" anchor="t">
            <a:spAutoFit/>
          </a:bodyPr>
          <a:lstStyle/>
          <a:p>
            <a:pPr marL="0" lvl="0" indent="0">
              <a:lnSpc>
                <a:spcPts val="2898"/>
              </a:lnSpc>
            </a:pPr>
            <a:r>
              <a:rPr lang="en-US" sz="2300">
                <a:solidFill>
                  <a:srgbClr val="FFFFFF"/>
                </a:solidFill>
                <a:latin typeface="Canva Sans 1"/>
              </a:rPr>
              <a:t>Дотуур байр нь оршин суугаа нийт оюутнуудын хэрэгцээг хангаж чадахуйц хүчин чадалтай интернетийн сүлжээтэй байх.</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Freeform 2"/>
          <p:cNvSpPr/>
          <p:nvPr/>
        </p:nvSpPr>
        <p:spPr>
          <a:xfrm>
            <a:off x="758309" y="2158165"/>
            <a:ext cx="7960894" cy="5647357"/>
          </a:xfrm>
          <a:custGeom>
            <a:avLst/>
            <a:gdLst/>
            <a:ahLst/>
            <a:cxnLst/>
            <a:rect l="l" t="t" r="r" b="b"/>
            <a:pathLst>
              <a:path w="7960894" h="5647357">
                <a:moveTo>
                  <a:pt x="0" y="0"/>
                </a:moveTo>
                <a:lnTo>
                  <a:pt x="7960894" y="0"/>
                </a:lnTo>
                <a:lnTo>
                  <a:pt x="7960894" y="5647356"/>
                </a:lnTo>
                <a:lnTo>
                  <a:pt x="0" y="5647356"/>
                </a:lnTo>
                <a:lnTo>
                  <a:pt x="0" y="0"/>
                </a:lnTo>
                <a:close/>
              </a:path>
            </a:pathLst>
          </a:custGeom>
          <a:blipFill>
            <a:blip r:embed="rId2"/>
            <a:stretch>
              <a:fillRect b="-5725"/>
            </a:stretch>
          </a:blipFill>
        </p:spPr>
      </p:sp>
      <p:sp>
        <p:nvSpPr>
          <p:cNvPr id="3" name="Freeform 3"/>
          <p:cNvSpPr/>
          <p:nvPr/>
        </p:nvSpPr>
        <p:spPr>
          <a:xfrm>
            <a:off x="10599487" y="2158165"/>
            <a:ext cx="6847985" cy="5647357"/>
          </a:xfrm>
          <a:custGeom>
            <a:avLst/>
            <a:gdLst/>
            <a:ahLst/>
            <a:cxnLst/>
            <a:rect l="l" t="t" r="r" b="b"/>
            <a:pathLst>
              <a:path w="6847985" h="5647357">
                <a:moveTo>
                  <a:pt x="0" y="0"/>
                </a:moveTo>
                <a:lnTo>
                  <a:pt x="6847984" y="0"/>
                </a:lnTo>
                <a:lnTo>
                  <a:pt x="6847984" y="5647356"/>
                </a:lnTo>
                <a:lnTo>
                  <a:pt x="0" y="5647356"/>
                </a:lnTo>
                <a:lnTo>
                  <a:pt x="0" y="0"/>
                </a:lnTo>
                <a:close/>
              </a:path>
            </a:pathLst>
          </a:custGeom>
          <a:blipFill>
            <a:blip r:embed="rId3"/>
            <a:stretch>
              <a:fillRect t="-267" b="-267"/>
            </a:stretch>
          </a:blipFill>
        </p:spPr>
      </p:sp>
      <p:sp>
        <p:nvSpPr>
          <p:cNvPr id="4" name="TextBox 4"/>
          <p:cNvSpPr txBox="1"/>
          <p:nvPr/>
        </p:nvSpPr>
        <p:spPr>
          <a:xfrm>
            <a:off x="4264521" y="159703"/>
            <a:ext cx="9758958" cy="1566544"/>
          </a:xfrm>
          <a:prstGeom prst="rect">
            <a:avLst/>
          </a:prstGeom>
        </p:spPr>
        <p:txBody>
          <a:bodyPr lIns="0" tIns="0" rIns="0" bIns="0" rtlCol="0" anchor="t">
            <a:spAutoFit/>
          </a:bodyPr>
          <a:lstStyle/>
          <a:p>
            <a:pPr algn="ctr">
              <a:lnSpc>
                <a:spcPts val="12880"/>
              </a:lnSpc>
            </a:pPr>
            <a:r>
              <a:rPr lang="en-US" sz="9200">
                <a:solidFill>
                  <a:srgbClr val="FFFFFF"/>
                </a:solidFill>
                <a:latin typeface="Canva Sans 1 Bold"/>
              </a:rPr>
              <a:t>ЖИШИГ ЗАГВАР</a:t>
            </a:r>
          </a:p>
        </p:txBody>
      </p:sp>
      <p:sp>
        <p:nvSpPr>
          <p:cNvPr id="5" name="TextBox 5"/>
          <p:cNvSpPr txBox="1"/>
          <p:nvPr/>
        </p:nvSpPr>
        <p:spPr>
          <a:xfrm>
            <a:off x="0" y="8148421"/>
            <a:ext cx="9378635" cy="1571625"/>
          </a:xfrm>
          <a:prstGeom prst="rect">
            <a:avLst/>
          </a:prstGeom>
        </p:spPr>
        <p:txBody>
          <a:bodyPr lIns="0" tIns="0" rIns="0" bIns="0" rtlCol="0" anchor="t">
            <a:spAutoFit/>
          </a:bodyPr>
          <a:lstStyle/>
          <a:p>
            <a:pPr algn="ctr">
              <a:lnSpc>
                <a:spcPts val="6300"/>
              </a:lnSpc>
            </a:pPr>
            <a:r>
              <a:rPr lang="en-US" sz="4500">
                <a:solidFill>
                  <a:srgbClr val="FFFFFF"/>
                </a:solidFill>
                <a:latin typeface="Canva Sans 1 Bold"/>
              </a:rPr>
              <a:t>2 хүний өрөөний жишиг загвар</a:t>
            </a:r>
          </a:p>
        </p:txBody>
      </p:sp>
      <p:sp>
        <p:nvSpPr>
          <p:cNvPr id="6" name="TextBox 6"/>
          <p:cNvSpPr txBox="1"/>
          <p:nvPr/>
        </p:nvSpPr>
        <p:spPr>
          <a:xfrm>
            <a:off x="10194992" y="8148421"/>
            <a:ext cx="7656974" cy="1571625"/>
          </a:xfrm>
          <a:prstGeom prst="rect">
            <a:avLst/>
          </a:prstGeom>
        </p:spPr>
        <p:txBody>
          <a:bodyPr lIns="0" tIns="0" rIns="0" bIns="0" rtlCol="0" anchor="t">
            <a:spAutoFit/>
          </a:bodyPr>
          <a:lstStyle/>
          <a:p>
            <a:pPr algn="ctr">
              <a:lnSpc>
                <a:spcPts val="6300"/>
              </a:lnSpc>
            </a:pPr>
            <a:r>
              <a:rPr lang="en-US" sz="4500">
                <a:solidFill>
                  <a:srgbClr val="FFFFFF"/>
                </a:solidFill>
                <a:latin typeface="Canva Sans 1 Bold"/>
              </a:rPr>
              <a:t>4 хүний өрөөний  жишиг загвар</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TextBox 3"/>
          <p:cNvSpPr txBox="1"/>
          <p:nvPr/>
        </p:nvSpPr>
        <p:spPr>
          <a:xfrm>
            <a:off x="1688966" y="3810926"/>
            <a:ext cx="14910068" cy="4779390"/>
          </a:xfrm>
          <a:prstGeom prst="rect">
            <a:avLst/>
          </a:prstGeom>
        </p:spPr>
        <p:txBody>
          <a:bodyPr lIns="0" tIns="0" rIns="0" bIns="0" rtlCol="0" anchor="t">
            <a:spAutoFit/>
          </a:bodyPr>
          <a:lstStyle/>
          <a:p>
            <a:pPr algn="ctr">
              <a:lnSpc>
                <a:spcPts val="5369"/>
              </a:lnSpc>
            </a:pPr>
            <a:r>
              <a:rPr lang="en-US" sz="3835">
                <a:solidFill>
                  <a:srgbClr val="FFFFFF"/>
                </a:solidFill>
                <a:latin typeface="Kollektif"/>
              </a:rPr>
              <a:t>Энэхүү төслийн хүрээнд МУ-н хэмжээнд нийт 69 Их дээд сургуулийн 71 дотуур байранд 14000 гаруй оюутанд тулгамдаж буй асуудлыг тоочвол маш их боловч эдгээр асуудлыг бид зөвхөн БСШУЯ, Сургуулийн дотуур байр хариуцсан мэргэжилтэн нарын шийдвэрлэж өгөхийг хүлээлгүйгээр оюутнууд бид өөрсдөө оролцоо, шинэ санаа, зохион байгуулалтаараа шийдэж болох юм. </a:t>
            </a:r>
          </a:p>
        </p:txBody>
      </p:sp>
      <p:sp>
        <p:nvSpPr>
          <p:cNvPr id="4" name="TextBox 4"/>
          <p:cNvSpPr txBox="1"/>
          <p:nvPr/>
        </p:nvSpPr>
        <p:spPr>
          <a:xfrm>
            <a:off x="4013150" y="606670"/>
            <a:ext cx="10261699" cy="1566490"/>
          </a:xfrm>
          <a:prstGeom prst="rect">
            <a:avLst/>
          </a:prstGeom>
        </p:spPr>
        <p:txBody>
          <a:bodyPr lIns="0" tIns="0" rIns="0" bIns="0" rtlCol="0" anchor="t">
            <a:spAutoFit/>
          </a:bodyPr>
          <a:lstStyle/>
          <a:p>
            <a:pPr algn="ctr">
              <a:lnSpc>
                <a:spcPts val="12880"/>
              </a:lnSpc>
            </a:pPr>
            <a:r>
              <a:rPr lang="en-US" sz="9200">
                <a:solidFill>
                  <a:srgbClr val="FFFFFF"/>
                </a:solidFill>
                <a:latin typeface="Canva Sans 1 Bold"/>
              </a:rPr>
              <a:t>Төслийн дүгнэлт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TextBox 3"/>
          <p:cNvSpPr txBox="1"/>
          <p:nvPr/>
        </p:nvSpPr>
        <p:spPr>
          <a:xfrm>
            <a:off x="1427536" y="3460115"/>
            <a:ext cx="15432928" cy="3195319"/>
          </a:xfrm>
          <a:prstGeom prst="rect">
            <a:avLst/>
          </a:prstGeom>
        </p:spPr>
        <p:txBody>
          <a:bodyPr lIns="0" tIns="0" rIns="0" bIns="0" rtlCol="0" anchor="t">
            <a:spAutoFit/>
          </a:bodyPr>
          <a:lstStyle/>
          <a:p>
            <a:pPr algn="ctr">
              <a:lnSpc>
                <a:spcPts val="12880"/>
              </a:lnSpc>
            </a:pPr>
            <a:r>
              <a:rPr lang="en-US" sz="9200">
                <a:solidFill>
                  <a:srgbClr val="FFFFFF"/>
                </a:solidFill>
                <a:latin typeface="Canva Sans 1 Bold"/>
              </a:rPr>
              <a:t>Анхаарал хандуулсанд баярлалаа.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sp>
        <p:nvSpPr>
          <p:cNvPr id="3" name="Freeform 3"/>
          <p:cNvSpPr/>
          <p:nvPr/>
        </p:nvSpPr>
        <p:spPr>
          <a:xfrm>
            <a:off x="5638272" y="1028700"/>
            <a:ext cx="1004586" cy="1004586"/>
          </a:xfrm>
          <a:custGeom>
            <a:avLst/>
            <a:gdLst/>
            <a:ahLst/>
            <a:cxnLst/>
            <a:rect l="l" t="t" r="r" b="b"/>
            <a:pathLst>
              <a:path w="1004586" h="1004586">
                <a:moveTo>
                  <a:pt x="0" y="0"/>
                </a:moveTo>
                <a:lnTo>
                  <a:pt x="1004585" y="0"/>
                </a:lnTo>
                <a:lnTo>
                  <a:pt x="1004585" y="1004586"/>
                </a:lnTo>
                <a:lnTo>
                  <a:pt x="0" y="10045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5741447" y="1131876"/>
            <a:ext cx="798234" cy="79823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3639"/>
                </a:lnSpc>
              </a:pPr>
              <a:r>
                <a:rPr lang="en-US" sz="2599">
                  <a:solidFill>
                    <a:srgbClr val="01003B"/>
                  </a:solidFill>
                  <a:latin typeface="IBM Plex Sans Bold"/>
                </a:rPr>
                <a:t>1</a:t>
              </a:r>
            </a:p>
          </p:txBody>
        </p:sp>
      </p:grpSp>
      <p:sp>
        <p:nvSpPr>
          <p:cNvPr id="7" name="Freeform 7"/>
          <p:cNvSpPr/>
          <p:nvPr/>
        </p:nvSpPr>
        <p:spPr>
          <a:xfrm>
            <a:off x="5638272" y="3332633"/>
            <a:ext cx="1004586" cy="1004586"/>
          </a:xfrm>
          <a:custGeom>
            <a:avLst/>
            <a:gdLst/>
            <a:ahLst/>
            <a:cxnLst/>
            <a:rect l="l" t="t" r="r" b="b"/>
            <a:pathLst>
              <a:path w="1004586" h="1004586">
                <a:moveTo>
                  <a:pt x="0" y="0"/>
                </a:moveTo>
                <a:lnTo>
                  <a:pt x="1004585" y="0"/>
                </a:lnTo>
                <a:lnTo>
                  <a:pt x="1004585" y="1004586"/>
                </a:lnTo>
                <a:lnTo>
                  <a:pt x="0" y="10045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8" name="Group 8"/>
          <p:cNvGrpSpPr/>
          <p:nvPr/>
        </p:nvGrpSpPr>
        <p:grpSpPr>
          <a:xfrm>
            <a:off x="5741447" y="3435809"/>
            <a:ext cx="798234" cy="79823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639"/>
                </a:lnSpc>
              </a:pPr>
              <a:r>
                <a:rPr lang="en-US" sz="2599">
                  <a:solidFill>
                    <a:srgbClr val="01003B"/>
                  </a:solidFill>
                  <a:latin typeface="IBM Plex Sans Bold"/>
                </a:rPr>
                <a:t>2</a:t>
              </a:r>
            </a:p>
          </p:txBody>
        </p:sp>
      </p:grpSp>
      <p:sp>
        <p:nvSpPr>
          <p:cNvPr id="11" name="Freeform 11"/>
          <p:cNvSpPr/>
          <p:nvPr/>
        </p:nvSpPr>
        <p:spPr>
          <a:xfrm>
            <a:off x="5638272" y="5522167"/>
            <a:ext cx="1004586" cy="1004586"/>
          </a:xfrm>
          <a:custGeom>
            <a:avLst/>
            <a:gdLst/>
            <a:ahLst/>
            <a:cxnLst/>
            <a:rect l="l" t="t" r="r" b="b"/>
            <a:pathLst>
              <a:path w="1004586" h="1004586">
                <a:moveTo>
                  <a:pt x="0" y="0"/>
                </a:moveTo>
                <a:lnTo>
                  <a:pt x="1004585" y="0"/>
                </a:lnTo>
                <a:lnTo>
                  <a:pt x="1004585" y="1004585"/>
                </a:lnTo>
                <a:lnTo>
                  <a:pt x="0" y="100458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2" name="Group 12"/>
          <p:cNvGrpSpPr/>
          <p:nvPr/>
        </p:nvGrpSpPr>
        <p:grpSpPr>
          <a:xfrm>
            <a:off x="5741447" y="5664937"/>
            <a:ext cx="798234" cy="79823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639"/>
                </a:lnSpc>
              </a:pPr>
              <a:r>
                <a:rPr lang="en-US" sz="2599">
                  <a:solidFill>
                    <a:srgbClr val="01003B"/>
                  </a:solidFill>
                  <a:latin typeface="IBM Plex Sans Bold"/>
                </a:rPr>
                <a:t>3</a:t>
              </a:r>
            </a:p>
          </p:txBody>
        </p:sp>
      </p:grpSp>
      <p:sp>
        <p:nvSpPr>
          <p:cNvPr id="15" name="Freeform 15"/>
          <p:cNvSpPr/>
          <p:nvPr/>
        </p:nvSpPr>
        <p:spPr>
          <a:xfrm>
            <a:off x="5638272" y="7850727"/>
            <a:ext cx="1004586" cy="1004586"/>
          </a:xfrm>
          <a:custGeom>
            <a:avLst/>
            <a:gdLst/>
            <a:ahLst/>
            <a:cxnLst/>
            <a:rect l="l" t="t" r="r" b="b"/>
            <a:pathLst>
              <a:path w="1004586" h="1004586">
                <a:moveTo>
                  <a:pt x="0" y="0"/>
                </a:moveTo>
                <a:lnTo>
                  <a:pt x="1004585" y="0"/>
                </a:lnTo>
                <a:lnTo>
                  <a:pt x="1004585" y="1004586"/>
                </a:lnTo>
                <a:lnTo>
                  <a:pt x="0" y="10045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6" name="Group 16"/>
          <p:cNvGrpSpPr/>
          <p:nvPr/>
        </p:nvGrpSpPr>
        <p:grpSpPr>
          <a:xfrm>
            <a:off x="5741447" y="7953903"/>
            <a:ext cx="798234" cy="79823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639"/>
                </a:lnSpc>
              </a:pPr>
              <a:r>
                <a:rPr lang="en-US" sz="2599">
                  <a:solidFill>
                    <a:srgbClr val="01003B"/>
                  </a:solidFill>
                  <a:latin typeface="IBM Plex Sans Bold"/>
                </a:rPr>
                <a:t>4</a:t>
              </a:r>
            </a:p>
          </p:txBody>
        </p:sp>
      </p:grpSp>
      <p:sp>
        <p:nvSpPr>
          <p:cNvPr id="19" name="Freeform 19"/>
          <p:cNvSpPr/>
          <p:nvPr/>
        </p:nvSpPr>
        <p:spPr>
          <a:xfrm>
            <a:off x="11565772" y="1028700"/>
            <a:ext cx="1004586" cy="1004586"/>
          </a:xfrm>
          <a:custGeom>
            <a:avLst/>
            <a:gdLst/>
            <a:ahLst/>
            <a:cxnLst/>
            <a:rect l="l" t="t" r="r" b="b"/>
            <a:pathLst>
              <a:path w="1004586" h="1004586">
                <a:moveTo>
                  <a:pt x="0" y="0"/>
                </a:moveTo>
                <a:lnTo>
                  <a:pt x="1004585" y="0"/>
                </a:lnTo>
                <a:lnTo>
                  <a:pt x="1004585" y="1004586"/>
                </a:lnTo>
                <a:lnTo>
                  <a:pt x="0" y="10045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20" name="Group 20"/>
          <p:cNvGrpSpPr/>
          <p:nvPr/>
        </p:nvGrpSpPr>
        <p:grpSpPr>
          <a:xfrm>
            <a:off x="11668947" y="1131876"/>
            <a:ext cx="798234" cy="79823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639"/>
                </a:lnSpc>
              </a:pPr>
              <a:r>
                <a:rPr lang="en-US" sz="2599">
                  <a:solidFill>
                    <a:srgbClr val="01003B"/>
                  </a:solidFill>
                  <a:latin typeface="IBM Plex Sans Bold"/>
                </a:rPr>
                <a:t>5</a:t>
              </a:r>
            </a:p>
          </p:txBody>
        </p:sp>
      </p:grpSp>
      <p:sp>
        <p:nvSpPr>
          <p:cNvPr id="23" name="Freeform 23"/>
          <p:cNvSpPr/>
          <p:nvPr/>
        </p:nvSpPr>
        <p:spPr>
          <a:xfrm>
            <a:off x="11565772" y="3332633"/>
            <a:ext cx="1004586" cy="1004586"/>
          </a:xfrm>
          <a:custGeom>
            <a:avLst/>
            <a:gdLst/>
            <a:ahLst/>
            <a:cxnLst/>
            <a:rect l="l" t="t" r="r" b="b"/>
            <a:pathLst>
              <a:path w="1004586" h="1004586">
                <a:moveTo>
                  <a:pt x="0" y="0"/>
                </a:moveTo>
                <a:lnTo>
                  <a:pt x="1004585" y="0"/>
                </a:lnTo>
                <a:lnTo>
                  <a:pt x="1004585" y="1004586"/>
                </a:lnTo>
                <a:lnTo>
                  <a:pt x="0" y="10045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24" name="Group 24"/>
          <p:cNvGrpSpPr/>
          <p:nvPr/>
        </p:nvGrpSpPr>
        <p:grpSpPr>
          <a:xfrm>
            <a:off x="11656209" y="3435809"/>
            <a:ext cx="798234" cy="79823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3639"/>
                </a:lnSpc>
              </a:pPr>
              <a:r>
                <a:rPr lang="en-US" sz="2599">
                  <a:solidFill>
                    <a:srgbClr val="01003B"/>
                  </a:solidFill>
                  <a:latin typeface="IBM Plex Sans Bold"/>
                </a:rPr>
                <a:t>6</a:t>
              </a:r>
            </a:p>
          </p:txBody>
        </p:sp>
      </p:grpSp>
      <p:sp>
        <p:nvSpPr>
          <p:cNvPr id="27" name="Freeform 27"/>
          <p:cNvSpPr/>
          <p:nvPr/>
        </p:nvSpPr>
        <p:spPr>
          <a:xfrm>
            <a:off x="11565772" y="5458585"/>
            <a:ext cx="1004586" cy="1004586"/>
          </a:xfrm>
          <a:custGeom>
            <a:avLst/>
            <a:gdLst/>
            <a:ahLst/>
            <a:cxnLst/>
            <a:rect l="l" t="t" r="r" b="b"/>
            <a:pathLst>
              <a:path w="1004586" h="1004586">
                <a:moveTo>
                  <a:pt x="0" y="0"/>
                </a:moveTo>
                <a:lnTo>
                  <a:pt x="1004585" y="0"/>
                </a:lnTo>
                <a:lnTo>
                  <a:pt x="1004585" y="1004586"/>
                </a:lnTo>
                <a:lnTo>
                  <a:pt x="0" y="10045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28" name="Group 28"/>
          <p:cNvGrpSpPr/>
          <p:nvPr/>
        </p:nvGrpSpPr>
        <p:grpSpPr>
          <a:xfrm>
            <a:off x="11668947" y="5561761"/>
            <a:ext cx="798234" cy="798234"/>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p:spPr>
        </p:sp>
        <p:sp>
          <p:nvSpPr>
            <p:cNvPr id="30" name="TextBox 30"/>
            <p:cNvSpPr txBox="1"/>
            <p:nvPr/>
          </p:nvSpPr>
          <p:spPr>
            <a:xfrm>
              <a:off x="76200" y="28575"/>
              <a:ext cx="660400" cy="708025"/>
            </a:xfrm>
            <a:prstGeom prst="rect">
              <a:avLst/>
            </a:prstGeom>
          </p:spPr>
          <p:txBody>
            <a:bodyPr lIns="50800" tIns="50800" rIns="50800" bIns="50800" rtlCol="0" anchor="ctr"/>
            <a:lstStyle/>
            <a:p>
              <a:pPr algn="ctr">
                <a:lnSpc>
                  <a:spcPts val="3639"/>
                </a:lnSpc>
              </a:pPr>
              <a:r>
                <a:rPr lang="en-US" sz="2599">
                  <a:solidFill>
                    <a:srgbClr val="01003B"/>
                  </a:solidFill>
                  <a:latin typeface="IBM Plex Sans Bold"/>
                </a:rPr>
                <a:t>7</a:t>
              </a:r>
            </a:p>
          </p:txBody>
        </p:sp>
      </p:grpSp>
      <p:sp>
        <p:nvSpPr>
          <p:cNvPr id="31" name="TextBox 31"/>
          <p:cNvSpPr txBox="1"/>
          <p:nvPr/>
        </p:nvSpPr>
        <p:spPr>
          <a:xfrm>
            <a:off x="445935" y="3620461"/>
            <a:ext cx="4401762" cy="2722229"/>
          </a:xfrm>
          <a:prstGeom prst="rect">
            <a:avLst/>
          </a:prstGeom>
        </p:spPr>
        <p:txBody>
          <a:bodyPr lIns="0" tIns="0" rIns="0" bIns="0" rtlCol="0" anchor="t">
            <a:spAutoFit/>
          </a:bodyPr>
          <a:lstStyle/>
          <a:p>
            <a:pPr algn="ctr">
              <a:lnSpc>
                <a:spcPts val="11115"/>
              </a:lnSpc>
            </a:pPr>
            <a:r>
              <a:rPr lang="en-US" sz="6500">
                <a:solidFill>
                  <a:srgbClr val="F8F8F8"/>
                </a:solidFill>
                <a:latin typeface="Inter Ultra-Bold"/>
              </a:rPr>
              <a:t>ТӨСЛИЙН АГУУЛГА</a:t>
            </a:r>
          </a:p>
        </p:txBody>
      </p:sp>
      <p:sp>
        <p:nvSpPr>
          <p:cNvPr id="32" name="TextBox 32"/>
          <p:cNvSpPr txBox="1"/>
          <p:nvPr/>
        </p:nvSpPr>
        <p:spPr>
          <a:xfrm>
            <a:off x="6957490" y="997593"/>
            <a:ext cx="4379546" cy="1019175"/>
          </a:xfrm>
          <a:prstGeom prst="rect">
            <a:avLst/>
          </a:prstGeom>
        </p:spPr>
        <p:txBody>
          <a:bodyPr lIns="0" tIns="0" rIns="0" bIns="0" rtlCol="0" anchor="t">
            <a:spAutoFit/>
          </a:bodyPr>
          <a:lstStyle/>
          <a:p>
            <a:pPr>
              <a:lnSpc>
                <a:spcPts val="4199"/>
              </a:lnSpc>
            </a:pPr>
            <a:r>
              <a:rPr lang="en-US" sz="2999" u="sng">
                <a:solidFill>
                  <a:srgbClr val="F8F8F8"/>
                </a:solidFill>
                <a:latin typeface="IBM Plex Sans"/>
              </a:rPr>
              <a:t>Төслийн үндэслэл, зорилго</a:t>
            </a:r>
          </a:p>
        </p:txBody>
      </p:sp>
      <p:sp>
        <p:nvSpPr>
          <p:cNvPr id="33" name="TextBox 33"/>
          <p:cNvSpPr txBox="1"/>
          <p:nvPr/>
        </p:nvSpPr>
        <p:spPr>
          <a:xfrm>
            <a:off x="6957490" y="3563463"/>
            <a:ext cx="3562353" cy="495300"/>
          </a:xfrm>
          <a:prstGeom prst="rect">
            <a:avLst/>
          </a:prstGeom>
        </p:spPr>
        <p:txBody>
          <a:bodyPr lIns="0" tIns="0" rIns="0" bIns="0" rtlCol="0" anchor="t">
            <a:spAutoFit/>
          </a:bodyPr>
          <a:lstStyle/>
          <a:p>
            <a:pPr>
              <a:lnSpc>
                <a:spcPts val="4199"/>
              </a:lnSpc>
            </a:pPr>
            <a:r>
              <a:rPr lang="en-US" sz="2999" u="sng">
                <a:solidFill>
                  <a:srgbClr val="F8F8F8"/>
                </a:solidFill>
                <a:latin typeface="IBM Plex Sans"/>
              </a:rPr>
              <a:t>Төслийн зорилт</a:t>
            </a:r>
          </a:p>
        </p:txBody>
      </p:sp>
      <p:sp>
        <p:nvSpPr>
          <p:cNvPr id="34" name="TextBox 34"/>
          <p:cNvSpPr txBox="1"/>
          <p:nvPr/>
        </p:nvSpPr>
        <p:spPr>
          <a:xfrm>
            <a:off x="6957490" y="5584994"/>
            <a:ext cx="5612868" cy="495300"/>
          </a:xfrm>
          <a:prstGeom prst="rect">
            <a:avLst/>
          </a:prstGeom>
        </p:spPr>
        <p:txBody>
          <a:bodyPr lIns="0" tIns="0" rIns="0" bIns="0" rtlCol="0" anchor="t">
            <a:spAutoFit/>
          </a:bodyPr>
          <a:lstStyle/>
          <a:p>
            <a:pPr>
              <a:lnSpc>
                <a:spcPts val="4199"/>
              </a:lnSpc>
            </a:pPr>
            <a:r>
              <a:rPr lang="en-US" sz="2999" u="sng">
                <a:solidFill>
                  <a:srgbClr val="F8F8F8"/>
                </a:solidFill>
                <a:latin typeface="IBM Plex Sans"/>
              </a:rPr>
              <a:t>Судалгаа түүний үр дүн</a:t>
            </a:r>
          </a:p>
        </p:txBody>
      </p:sp>
      <p:sp>
        <p:nvSpPr>
          <p:cNvPr id="35" name="TextBox 35"/>
          <p:cNvSpPr txBox="1"/>
          <p:nvPr/>
        </p:nvSpPr>
        <p:spPr>
          <a:xfrm>
            <a:off x="6745983" y="7844612"/>
            <a:ext cx="4591053" cy="1543050"/>
          </a:xfrm>
          <a:prstGeom prst="rect">
            <a:avLst/>
          </a:prstGeom>
        </p:spPr>
        <p:txBody>
          <a:bodyPr lIns="0" tIns="0" rIns="0" bIns="0" rtlCol="0" anchor="t">
            <a:spAutoFit/>
          </a:bodyPr>
          <a:lstStyle/>
          <a:p>
            <a:pPr algn="ctr">
              <a:lnSpc>
                <a:spcPts val="4199"/>
              </a:lnSpc>
            </a:pPr>
            <a:r>
              <a:rPr lang="en-US" sz="2999" u="sng">
                <a:solidFill>
                  <a:srgbClr val="F8F8F8"/>
                </a:solidFill>
                <a:latin typeface="IBM Plex Sans"/>
              </a:rPr>
              <a:t>Төслийн хүрээнд хөндөгдөж буй асуудал ба шийдэл</a:t>
            </a:r>
          </a:p>
        </p:txBody>
      </p:sp>
      <p:sp>
        <p:nvSpPr>
          <p:cNvPr id="36" name="TextBox 36"/>
          <p:cNvSpPr txBox="1"/>
          <p:nvPr/>
        </p:nvSpPr>
        <p:spPr>
          <a:xfrm>
            <a:off x="13696947" y="8106549"/>
            <a:ext cx="3562353" cy="495300"/>
          </a:xfrm>
          <a:prstGeom prst="rect">
            <a:avLst/>
          </a:prstGeom>
        </p:spPr>
        <p:txBody>
          <a:bodyPr lIns="0" tIns="0" rIns="0" bIns="0" rtlCol="0" anchor="t">
            <a:spAutoFit/>
          </a:bodyPr>
          <a:lstStyle/>
          <a:p>
            <a:pPr>
              <a:lnSpc>
                <a:spcPts val="4199"/>
              </a:lnSpc>
            </a:pPr>
            <a:r>
              <a:rPr lang="en-US" sz="2999" u="sng">
                <a:solidFill>
                  <a:srgbClr val="F8F8F8"/>
                </a:solidFill>
                <a:latin typeface="IBM Plex Sans"/>
              </a:rPr>
              <a:t>Төслийн дүгнэлт</a:t>
            </a:r>
          </a:p>
        </p:txBody>
      </p:sp>
      <p:sp>
        <p:nvSpPr>
          <p:cNvPr id="37" name="TextBox 37"/>
          <p:cNvSpPr txBox="1"/>
          <p:nvPr/>
        </p:nvSpPr>
        <p:spPr>
          <a:xfrm>
            <a:off x="13698420" y="5752997"/>
            <a:ext cx="3562353" cy="495300"/>
          </a:xfrm>
          <a:prstGeom prst="rect">
            <a:avLst/>
          </a:prstGeom>
        </p:spPr>
        <p:txBody>
          <a:bodyPr lIns="0" tIns="0" rIns="0" bIns="0" rtlCol="0" anchor="t">
            <a:spAutoFit/>
          </a:bodyPr>
          <a:lstStyle/>
          <a:p>
            <a:pPr>
              <a:lnSpc>
                <a:spcPts val="4199"/>
              </a:lnSpc>
            </a:pPr>
            <a:r>
              <a:rPr lang="en-US" sz="2999" u="sng">
                <a:solidFill>
                  <a:srgbClr val="F8F8F8"/>
                </a:solidFill>
                <a:latin typeface="IBM Plex Sans"/>
              </a:rPr>
              <a:t>Жишиг загвар</a:t>
            </a:r>
          </a:p>
        </p:txBody>
      </p:sp>
      <p:sp>
        <p:nvSpPr>
          <p:cNvPr id="38" name="Freeform 38"/>
          <p:cNvSpPr/>
          <p:nvPr/>
        </p:nvSpPr>
        <p:spPr>
          <a:xfrm>
            <a:off x="11668947" y="7850727"/>
            <a:ext cx="1004586" cy="1004586"/>
          </a:xfrm>
          <a:custGeom>
            <a:avLst/>
            <a:gdLst/>
            <a:ahLst/>
            <a:cxnLst/>
            <a:rect l="l" t="t" r="r" b="b"/>
            <a:pathLst>
              <a:path w="1004586" h="1004586">
                <a:moveTo>
                  <a:pt x="0" y="0"/>
                </a:moveTo>
                <a:lnTo>
                  <a:pt x="1004586" y="0"/>
                </a:lnTo>
                <a:lnTo>
                  <a:pt x="1004586" y="1004586"/>
                </a:lnTo>
                <a:lnTo>
                  <a:pt x="0" y="100458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39" name="Group 39"/>
          <p:cNvGrpSpPr/>
          <p:nvPr/>
        </p:nvGrpSpPr>
        <p:grpSpPr>
          <a:xfrm>
            <a:off x="11772123" y="7953903"/>
            <a:ext cx="798234" cy="747931"/>
            <a:chOff x="0" y="0"/>
            <a:chExt cx="812800" cy="761579"/>
          </a:xfrm>
        </p:grpSpPr>
        <p:sp>
          <p:nvSpPr>
            <p:cNvPr id="40" name="Freeform 40"/>
            <p:cNvSpPr/>
            <p:nvPr/>
          </p:nvSpPr>
          <p:spPr>
            <a:xfrm>
              <a:off x="0" y="0"/>
              <a:ext cx="812800" cy="761579"/>
            </a:xfrm>
            <a:custGeom>
              <a:avLst/>
              <a:gdLst/>
              <a:ahLst/>
              <a:cxnLst/>
              <a:rect l="l" t="t" r="r" b="b"/>
              <a:pathLst>
                <a:path w="812800" h="761579">
                  <a:moveTo>
                    <a:pt x="406400" y="0"/>
                  </a:moveTo>
                  <a:cubicBezTo>
                    <a:pt x="181951" y="0"/>
                    <a:pt x="0" y="170485"/>
                    <a:pt x="0" y="380789"/>
                  </a:cubicBezTo>
                  <a:cubicBezTo>
                    <a:pt x="0" y="591094"/>
                    <a:pt x="181951" y="761579"/>
                    <a:pt x="406400" y="761579"/>
                  </a:cubicBezTo>
                  <a:cubicBezTo>
                    <a:pt x="630849" y="761579"/>
                    <a:pt x="812800" y="591094"/>
                    <a:pt x="812800" y="380789"/>
                  </a:cubicBezTo>
                  <a:cubicBezTo>
                    <a:pt x="812800" y="170485"/>
                    <a:pt x="630849" y="0"/>
                    <a:pt x="406400" y="0"/>
                  </a:cubicBezTo>
                  <a:close/>
                </a:path>
              </a:pathLst>
            </a:custGeom>
            <a:solidFill>
              <a:srgbClr val="F8F8F8"/>
            </a:solidFill>
          </p:spPr>
        </p:sp>
        <p:sp>
          <p:nvSpPr>
            <p:cNvPr id="41" name="TextBox 41"/>
            <p:cNvSpPr txBox="1"/>
            <p:nvPr/>
          </p:nvSpPr>
          <p:spPr>
            <a:xfrm>
              <a:off x="76200" y="23773"/>
              <a:ext cx="660400" cy="666408"/>
            </a:xfrm>
            <a:prstGeom prst="rect">
              <a:avLst/>
            </a:prstGeom>
          </p:spPr>
          <p:txBody>
            <a:bodyPr lIns="50800" tIns="50800" rIns="50800" bIns="50800" rtlCol="0" anchor="ctr"/>
            <a:lstStyle/>
            <a:p>
              <a:pPr algn="ctr">
                <a:lnSpc>
                  <a:spcPts val="3639"/>
                </a:lnSpc>
              </a:pPr>
              <a:r>
                <a:rPr lang="en-US" sz="2599">
                  <a:solidFill>
                    <a:srgbClr val="01003B"/>
                  </a:solidFill>
                  <a:latin typeface="IBM Plex Sans Bold"/>
                </a:rPr>
                <a:t>8</a:t>
              </a:r>
            </a:p>
          </p:txBody>
        </p:sp>
      </p:grpSp>
      <p:sp>
        <p:nvSpPr>
          <p:cNvPr id="42" name="TextBox 42"/>
          <p:cNvSpPr txBox="1"/>
          <p:nvPr/>
        </p:nvSpPr>
        <p:spPr>
          <a:xfrm>
            <a:off x="13363044" y="1249350"/>
            <a:ext cx="4230158" cy="506135"/>
          </a:xfrm>
          <a:prstGeom prst="rect">
            <a:avLst/>
          </a:prstGeom>
        </p:spPr>
        <p:txBody>
          <a:bodyPr lIns="0" tIns="0" rIns="0" bIns="0" rtlCol="0" anchor="t">
            <a:spAutoFit/>
          </a:bodyPr>
          <a:lstStyle/>
          <a:p>
            <a:pPr algn="ctr">
              <a:lnSpc>
                <a:spcPts val="4127"/>
              </a:lnSpc>
            </a:pPr>
            <a:r>
              <a:rPr lang="en-US" sz="2948" u="sng">
                <a:solidFill>
                  <a:srgbClr val="F8F8F8"/>
                </a:solidFill>
                <a:latin typeface="Canva Sans 1"/>
              </a:rPr>
              <a:t>Санхүүгийн төлөвлөлт </a:t>
            </a:r>
          </a:p>
        </p:txBody>
      </p:sp>
      <p:grpSp>
        <p:nvGrpSpPr>
          <p:cNvPr id="43" name="Group 43"/>
          <p:cNvGrpSpPr/>
          <p:nvPr/>
        </p:nvGrpSpPr>
        <p:grpSpPr>
          <a:xfrm>
            <a:off x="755807" y="642512"/>
            <a:ext cx="3903162" cy="489363"/>
            <a:chOff x="0" y="0"/>
            <a:chExt cx="5204217" cy="652485"/>
          </a:xfrm>
        </p:grpSpPr>
        <p:sp>
          <p:nvSpPr>
            <p:cNvPr id="44" name="TextBox 44"/>
            <p:cNvSpPr txBox="1"/>
            <p:nvPr/>
          </p:nvSpPr>
          <p:spPr>
            <a:xfrm>
              <a:off x="877820" y="65066"/>
              <a:ext cx="4326396" cy="484253"/>
            </a:xfrm>
            <a:prstGeom prst="rect">
              <a:avLst/>
            </a:prstGeom>
          </p:spPr>
          <p:txBody>
            <a:bodyPr lIns="0" tIns="0" rIns="0" bIns="0" rtlCol="0" anchor="t">
              <a:spAutoFit/>
            </a:bodyPr>
            <a:lstStyle/>
            <a:p>
              <a:pPr>
                <a:lnSpc>
                  <a:spcPts val="3081"/>
                </a:lnSpc>
                <a:spcBef>
                  <a:spcPct val="0"/>
                </a:spcBef>
              </a:pPr>
              <a:r>
                <a:rPr lang="en-US" sz="2201">
                  <a:solidFill>
                    <a:srgbClr val="FFFFFF"/>
                  </a:solidFill>
                  <a:latin typeface="IBM Plex Sans Bold"/>
                </a:rPr>
                <a:t>INCEPTION</a:t>
              </a:r>
            </a:p>
          </p:txBody>
        </p:sp>
        <p:sp>
          <p:nvSpPr>
            <p:cNvPr id="45" name="Freeform 45"/>
            <p:cNvSpPr/>
            <p:nvPr/>
          </p:nvSpPr>
          <p:spPr>
            <a:xfrm>
              <a:off x="0" y="0"/>
              <a:ext cx="633503" cy="652485"/>
            </a:xfrm>
            <a:custGeom>
              <a:avLst/>
              <a:gdLst/>
              <a:ahLst/>
              <a:cxnLst/>
              <a:rect l="l" t="t" r="r" b="b"/>
              <a:pathLst>
                <a:path w="633503" h="652485">
                  <a:moveTo>
                    <a:pt x="0" y="0"/>
                  </a:moveTo>
                  <a:lnTo>
                    <a:pt x="633503" y="0"/>
                  </a:lnTo>
                  <a:lnTo>
                    <a:pt x="633503" y="652485"/>
                  </a:lnTo>
                  <a:lnTo>
                    <a:pt x="0" y="65248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sp>
        <p:nvSpPr>
          <p:cNvPr id="46" name="TextBox 46"/>
          <p:cNvSpPr txBox="1"/>
          <p:nvPr/>
        </p:nvSpPr>
        <p:spPr>
          <a:xfrm>
            <a:off x="13363044" y="3558484"/>
            <a:ext cx="4578074" cy="500280"/>
          </a:xfrm>
          <a:prstGeom prst="rect">
            <a:avLst/>
          </a:prstGeom>
        </p:spPr>
        <p:txBody>
          <a:bodyPr lIns="0" tIns="0" rIns="0" bIns="0" rtlCol="0" anchor="t">
            <a:spAutoFit/>
          </a:bodyPr>
          <a:lstStyle/>
          <a:p>
            <a:pPr algn="ctr">
              <a:lnSpc>
                <a:spcPts val="4109"/>
              </a:lnSpc>
            </a:pPr>
            <a:r>
              <a:rPr lang="en-US" sz="2935" u="sng">
                <a:solidFill>
                  <a:srgbClr val="FFFFFF"/>
                </a:solidFill>
                <a:latin typeface="Canva Sans 1"/>
              </a:rPr>
              <a:t>Оюутан бидний оролцоо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A6A6">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679766" y="2671117"/>
            <a:ext cx="2464054" cy="1002783"/>
            <a:chOff x="0" y="0"/>
            <a:chExt cx="989506" cy="402694"/>
          </a:xfrm>
        </p:grpSpPr>
        <p:sp>
          <p:nvSpPr>
            <p:cNvPr id="3" name="Freeform 3"/>
            <p:cNvSpPr/>
            <p:nvPr/>
          </p:nvSpPr>
          <p:spPr>
            <a:xfrm>
              <a:off x="0" y="0"/>
              <a:ext cx="989506" cy="402694"/>
            </a:xfrm>
            <a:custGeom>
              <a:avLst/>
              <a:gdLst/>
              <a:ahLst/>
              <a:cxnLst/>
              <a:rect l="l" t="t" r="r" b="b"/>
              <a:pathLst>
                <a:path w="989506" h="402694">
                  <a:moveTo>
                    <a:pt x="125678" y="0"/>
                  </a:moveTo>
                  <a:lnTo>
                    <a:pt x="863828" y="0"/>
                  </a:lnTo>
                  <a:cubicBezTo>
                    <a:pt x="933238" y="0"/>
                    <a:pt x="989506" y="56268"/>
                    <a:pt x="989506" y="125678"/>
                  </a:cubicBezTo>
                  <a:lnTo>
                    <a:pt x="989506" y="277016"/>
                  </a:lnTo>
                  <a:cubicBezTo>
                    <a:pt x="989506" y="346426"/>
                    <a:pt x="933238" y="402694"/>
                    <a:pt x="863828" y="402694"/>
                  </a:cubicBezTo>
                  <a:lnTo>
                    <a:pt x="125678" y="402694"/>
                  </a:lnTo>
                  <a:cubicBezTo>
                    <a:pt x="56268" y="402694"/>
                    <a:pt x="0" y="346426"/>
                    <a:pt x="0" y="277016"/>
                  </a:cubicBezTo>
                  <a:lnTo>
                    <a:pt x="0" y="125678"/>
                  </a:lnTo>
                  <a:cubicBezTo>
                    <a:pt x="0" y="56268"/>
                    <a:pt x="56268" y="0"/>
                    <a:pt x="125678" y="0"/>
                  </a:cubicBezTo>
                  <a:close/>
                </a:path>
              </a:pathLst>
            </a:custGeom>
            <a:solidFill>
              <a:srgbClr val="FF007E"/>
            </a:solidFill>
          </p:spPr>
        </p:sp>
        <p:sp>
          <p:nvSpPr>
            <p:cNvPr id="4" name="TextBox 4"/>
            <p:cNvSpPr txBox="1"/>
            <p:nvPr/>
          </p:nvSpPr>
          <p:spPr>
            <a:xfrm>
              <a:off x="0" y="-57150"/>
              <a:ext cx="989506" cy="459844"/>
            </a:xfrm>
            <a:prstGeom prst="rect">
              <a:avLst/>
            </a:prstGeom>
          </p:spPr>
          <p:txBody>
            <a:bodyPr lIns="50800" tIns="50800" rIns="50800" bIns="50800" rtlCol="0" anchor="ctr"/>
            <a:lstStyle/>
            <a:p>
              <a:pPr algn="ctr">
                <a:lnSpc>
                  <a:spcPts val="4200"/>
                </a:lnSpc>
              </a:pPr>
              <a:r>
                <a:rPr lang="en-US" sz="3000">
                  <a:solidFill>
                    <a:srgbClr val="F8F8F8"/>
                  </a:solidFill>
                  <a:latin typeface="IBM Plex Sans Bold"/>
                </a:rPr>
                <a:t>1</a:t>
              </a:r>
            </a:p>
          </p:txBody>
        </p:sp>
      </p:grpSp>
      <p:grpSp>
        <p:nvGrpSpPr>
          <p:cNvPr id="5" name="Group 5"/>
          <p:cNvGrpSpPr/>
          <p:nvPr/>
        </p:nvGrpSpPr>
        <p:grpSpPr>
          <a:xfrm>
            <a:off x="9420046" y="2666418"/>
            <a:ext cx="2451560" cy="1002783"/>
            <a:chOff x="0" y="0"/>
            <a:chExt cx="984489" cy="402694"/>
          </a:xfrm>
        </p:grpSpPr>
        <p:sp>
          <p:nvSpPr>
            <p:cNvPr id="6" name="Freeform 6"/>
            <p:cNvSpPr/>
            <p:nvPr/>
          </p:nvSpPr>
          <p:spPr>
            <a:xfrm>
              <a:off x="0" y="0"/>
              <a:ext cx="984489" cy="402694"/>
            </a:xfrm>
            <a:custGeom>
              <a:avLst/>
              <a:gdLst/>
              <a:ahLst/>
              <a:cxnLst/>
              <a:rect l="l" t="t" r="r" b="b"/>
              <a:pathLst>
                <a:path w="984489" h="402694">
                  <a:moveTo>
                    <a:pt x="126318" y="0"/>
                  </a:moveTo>
                  <a:lnTo>
                    <a:pt x="858170" y="0"/>
                  </a:lnTo>
                  <a:cubicBezTo>
                    <a:pt x="891672" y="0"/>
                    <a:pt x="923802" y="13308"/>
                    <a:pt x="947491" y="36998"/>
                  </a:cubicBezTo>
                  <a:cubicBezTo>
                    <a:pt x="971180" y="60687"/>
                    <a:pt x="984489" y="92817"/>
                    <a:pt x="984489" y="126318"/>
                  </a:cubicBezTo>
                  <a:lnTo>
                    <a:pt x="984489" y="276376"/>
                  </a:lnTo>
                  <a:cubicBezTo>
                    <a:pt x="984489" y="309877"/>
                    <a:pt x="971180" y="342007"/>
                    <a:pt x="947491" y="365696"/>
                  </a:cubicBezTo>
                  <a:cubicBezTo>
                    <a:pt x="923802" y="389386"/>
                    <a:pt x="891672" y="402694"/>
                    <a:pt x="858170" y="402694"/>
                  </a:cubicBezTo>
                  <a:lnTo>
                    <a:pt x="126318" y="402694"/>
                  </a:lnTo>
                  <a:cubicBezTo>
                    <a:pt x="92817" y="402694"/>
                    <a:pt x="60687" y="389386"/>
                    <a:pt x="36998" y="365696"/>
                  </a:cubicBezTo>
                  <a:cubicBezTo>
                    <a:pt x="13308" y="342007"/>
                    <a:pt x="0" y="309877"/>
                    <a:pt x="0" y="276376"/>
                  </a:cubicBezTo>
                  <a:lnTo>
                    <a:pt x="0" y="126318"/>
                  </a:lnTo>
                  <a:cubicBezTo>
                    <a:pt x="0" y="92817"/>
                    <a:pt x="13308" y="60687"/>
                    <a:pt x="36998" y="36998"/>
                  </a:cubicBezTo>
                  <a:cubicBezTo>
                    <a:pt x="60687" y="13308"/>
                    <a:pt x="92817" y="0"/>
                    <a:pt x="126318" y="0"/>
                  </a:cubicBezTo>
                  <a:close/>
                </a:path>
              </a:pathLst>
            </a:custGeom>
            <a:gradFill rotWithShape="1">
              <a:gsLst>
                <a:gs pos="0">
                  <a:srgbClr val="5DE0E6">
                    <a:alpha val="100000"/>
                  </a:srgbClr>
                </a:gs>
                <a:gs pos="100000">
                  <a:srgbClr val="004AAD">
                    <a:alpha val="100000"/>
                  </a:srgbClr>
                </a:gs>
              </a:gsLst>
              <a:lin ang="0"/>
            </a:gradFill>
          </p:spPr>
        </p:sp>
        <p:sp>
          <p:nvSpPr>
            <p:cNvPr id="7" name="TextBox 7"/>
            <p:cNvSpPr txBox="1"/>
            <p:nvPr/>
          </p:nvSpPr>
          <p:spPr>
            <a:xfrm>
              <a:off x="0" y="-57150"/>
              <a:ext cx="984489" cy="459844"/>
            </a:xfrm>
            <a:prstGeom prst="rect">
              <a:avLst/>
            </a:prstGeom>
          </p:spPr>
          <p:txBody>
            <a:bodyPr lIns="50800" tIns="50800" rIns="50800" bIns="50800" rtlCol="0" anchor="ctr"/>
            <a:lstStyle/>
            <a:p>
              <a:pPr algn="ctr">
                <a:lnSpc>
                  <a:spcPts val="4200"/>
                </a:lnSpc>
              </a:pPr>
              <a:r>
                <a:rPr lang="en-US" sz="3000">
                  <a:solidFill>
                    <a:srgbClr val="F8F8F8"/>
                  </a:solidFill>
                  <a:latin typeface="IBM Plex Sans Bold"/>
                </a:rPr>
                <a:t>2</a:t>
              </a:r>
            </a:p>
          </p:txBody>
        </p:sp>
      </p:grpSp>
      <p:grpSp>
        <p:nvGrpSpPr>
          <p:cNvPr id="8" name="Group 8"/>
          <p:cNvGrpSpPr/>
          <p:nvPr/>
        </p:nvGrpSpPr>
        <p:grpSpPr>
          <a:xfrm>
            <a:off x="14843739" y="2661719"/>
            <a:ext cx="2444673" cy="1007482"/>
            <a:chOff x="0" y="0"/>
            <a:chExt cx="981723" cy="404581"/>
          </a:xfrm>
        </p:grpSpPr>
        <p:sp>
          <p:nvSpPr>
            <p:cNvPr id="9" name="Freeform 9"/>
            <p:cNvSpPr/>
            <p:nvPr/>
          </p:nvSpPr>
          <p:spPr>
            <a:xfrm>
              <a:off x="0" y="0"/>
              <a:ext cx="981723" cy="404581"/>
            </a:xfrm>
            <a:custGeom>
              <a:avLst/>
              <a:gdLst/>
              <a:ahLst/>
              <a:cxnLst/>
              <a:rect l="l" t="t" r="r" b="b"/>
              <a:pathLst>
                <a:path w="981723" h="404581">
                  <a:moveTo>
                    <a:pt x="126674" y="0"/>
                  </a:moveTo>
                  <a:lnTo>
                    <a:pt x="855049" y="0"/>
                  </a:lnTo>
                  <a:cubicBezTo>
                    <a:pt x="925009" y="0"/>
                    <a:pt x="981723" y="56714"/>
                    <a:pt x="981723" y="126674"/>
                  </a:cubicBezTo>
                  <a:lnTo>
                    <a:pt x="981723" y="277907"/>
                  </a:lnTo>
                  <a:cubicBezTo>
                    <a:pt x="981723" y="311503"/>
                    <a:pt x="968377" y="343723"/>
                    <a:pt x="944621" y="367479"/>
                  </a:cubicBezTo>
                  <a:cubicBezTo>
                    <a:pt x="920865" y="391235"/>
                    <a:pt x="888645" y="404581"/>
                    <a:pt x="855049" y="404581"/>
                  </a:cubicBezTo>
                  <a:lnTo>
                    <a:pt x="126674" y="404581"/>
                  </a:lnTo>
                  <a:cubicBezTo>
                    <a:pt x="93078" y="404581"/>
                    <a:pt x="60858" y="391235"/>
                    <a:pt x="37102" y="367479"/>
                  </a:cubicBezTo>
                  <a:cubicBezTo>
                    <a:pt x="13346" y="343723"/>
                    <a:pt x="0" y="311503"/>
                    <a:pt x="0" y="277907"/>
                  </a:cubicBezTo>
                  <a:lnTo>
                    <a:pt x="0" y="126674"/>
                  </a:lnTo>
                  <a:cubicBezTo>
                    <a:pt x="0" y="93078"/>
                    <a:pt x="13346" y="60858"/>
                    <a:pt x="37102" y="37102"/>
                  </a:cubicBezTo>
                  <a:cubicBezTo>
                    <a:pt x="60858" y="13346"/>
                    <a:pt x="93078" y="0"/>
                    <a:pt x="126674" y="0"/>
                  </a:cubicBezTo>
                  <a:close/>
                </a:path>
              </a:pathLst>
            </a:custGeom>
            <a:gradFill rotWithShape="1">
              <a:gsLst>
                <a:gs pos="0">
                  <a:srgbClr val="5DE0E6">
                    <a:alpha val="100000"/>
                  </a:srgbClr>
                </a:gs>
                <a:gs pos="100000">
                  <a:srgbClr val="004AAD">
                    <a:alpha val="100000"/>
                  </a:srgbClr>
                </a:gs>
              </a:gsLst>
              <a:lin ang="0"/>
            </a:gradFill>
          </p:spPr>
        </p:sp>
        <p:sp>
          <p:nvSpPr>
            <p:cNvPr id="10" name="TextBox 10"/>
            <p:cNvSpPr txBox="1"/>
            <p:nvPr/>
          </p:nvSpPr>
          <p:spPr>
            <a:xfrm>
              <a:off x="0" y="-57150"/>
              <a:ext cx="981723" cy="461731"/>
            </a:xfrm>
            <a:prstGeom prst="rect">
              <a:avLst/>
            </a:prstGeom>
          </p:spPr>
          <p:txBody>
            <a:bodyPr lIns="50800" tIns="50800" rIns="50800" bIns="50800" rtlCol="0" anchor="ctr"/>
            <a:lstStyle/>
            <a:p>
              <a:pPr algn="ctr">
                <a:lnSpc>
                  <a:spcPts val="4200"/>
                </a:lnSpc>
              </a:pPr>
              <a:r>
                <a:rPr lang="en-US" sz="3000">
                  <a:solidFill>
                    <a:srgbClr val="F8F8F8"/>
                  </a:solidFill>
                  <a:latin typeface="IBM Plex Sans Bold"/>
                </a:rPr>
                <a:t>4</a:t>
              </a:r>
            </a:p>
          </p:txBody>
        </p:sp>
      </p:grpSp>
      <p:grpSp>
        <p:nvGrpSpPr>
          <p:cNvPr id="11" name="Group 11"/>
          <p:cNvGrpSpPr/>
          <p:nvPr/>
        </p:nvGrpSpPr>
        <p:grpSpPr>
          <a:xfrm>
            <a:off x="12128781" y="2666418"/>
            <a:ext cx="2441515" cy="1004090"/>
            <a:chOff x="0" y="0"/>
            <a:chExt cx="980455" cy="403219"/>
          </a:xfrm>
        </p:grpSpPr>
        <p:sp>
          <p:nvSpPr>
            <p:cNvPr id="12" name="Freeform 12"/>
            <p:cNvSpPr/>
            <p:nvPr/>
          </p:nvSpPr>
          <p:spPr>
            <a:xfrm>
              <a:off x="0" y="0"/>
              <a:ext cx="980455" cy="403219"/>
            </a:xfrm>
            <a:custGeom>
              <a:avLst/>
              <a:gdLst/>
              <a:ahLst/>
              <a:cxnLst/>
              <a:rect l="l" t="t" r="r" b="b"/>
              <a:pathLst>
                <a:path w="980455" h="403219">
                  <a:moveTo>
                    <a:pt x="126838" y="0"/>
                  </a:moveTo>
                  <a:lnTo>
                    <a:pt x="853617" y="0"/>
                  </a:lnTo>
                  <a:cubicBezTo>
                    <a:pt x="887256" y="0"/>
                    <a:pt x="919518" y="13363"/>
                    <a:pt x="943305" y="37150"/>
                  </a:cubicBezTo>
                  <a:cubicBezTo>
                    <a:pt x="967091" y="60937"/>
                    <a:pt x="980455" y="93198"/>
                    <a:pt x="980455" y="126838"/>
                  </a:cubicBezTo>
                  <a:lnTo>
                    <a:pt x="980455" y="276381"/>
                  </a:lnTo>
                  <a:cubicBezTo>
                    <a:pt x="980455" y="346431"/>
                    <a:pt x="923667" y="403219"/>
                    <a:pt x="853617" y="403219"/>
                  </a:cubicBezTo>
                  <a:lnTo>
                    <a:pt x="126838" y="403219"/>
                  </a:lnTo>
                  <a:cubicBezTo>
                    <a:pt x="56787" y="403219"/>
                    <a:pt x="0" y="346431"/>
                    <a:pt x="0" y="276381"/>
                  </a:cubicBezTo>
                  <a:lnTo>
                    <a:pt x="0" y="126838"/>
                  </a:lnTo>
                  <a:cubicBezTo>
                    <a:pt x="0" y="56787"/>
                    <a:pt x="56787" y="0"/>
                    <a:pt x="126838" y="0"/>
                  </a:cubicBezTo>
                  <a:close/>
                </a:path>
              </a:pathLst>
            </a:custGeom>
            <a:solidFill>
              <a:srgbClr val="FF007E"/>
            </a:solidFill>
          </p:spPr>
        </p:sp>
        <p:sp>
          <p:nvSpPr>
            <p:cNvPr id="13" name="TextBox 13"/>
            <p:cNvSpPr txBox="1"/>
            <p:nvPr/>
          </p:nvSpPr>
          <p:spPr>
            <a:xfrm>
              <a:off x="0" y="-57150"/>
              <a:ext cx="980455" cy="460369"/>
            </a:xfrm>
            <a:prstGeom prst="rect">
              <a:avLst/>
            </a:prstGeom>
          </p:spPr>
          <p:txBody>
            <a:bodyPr lIns="50800" tIns="50800" rIns="50800" bIns="50800" rtlCol="0" anchor="ctr"/>
            <a:lstStyle/>
            <a:p>
              <a:pPr algn="ctr">
                <a:lnSpc>
                  <a:spcPts val="4200"/>
                </a:lnSpc>
              </a:pPr>
              <a:r>
                <a:rPr lang="en-US" sz="3000">
                  <a:solidFill>
                    <a:srgbClr val="F8F8F8"/>
                  </a:solidFill>
                  <a:latin typeface="IBM Plex Sans Bold"/>
                </a:rPr>
                <a:t>3</a:t>
              </a:r>
            </a:p>
          </p:txBody>
        </p:sp>
      </p:grpSp>
      <p:sp>
        <p:nvSpPr>
          <p:cNvPr id="14" name="AutoShape 14"/>
          <p:cNvSpPr/>
          <p:nvPr/>
        </p:nvSpPr>
        <p:spPr>
          <a:xfrm flipH="1">
            <a:off x="7911793" y="3673900"/>
            <a:ext cx="0" cy="3386839"/>
          </a:xfrm>
          <a:prstGeom prst="line">
            <a:avLst/>
          </a:prstGeom>
          <a:ln w="9525" cap="flat">
            <a:solidFill>
              <a:srgbClr val="01003B"/>
            </a:solidFill>
            <a:prstDash val="solid"/>
            <a:headEnd type="none" w="sm" len="sm"/>
            <a:tailEnd type="none" w="sm" len="sm"/>
          </a:ln>
        </p:spPr>
      </p:sp>
      <p:sp>
        <p:nvSpPr>
          <p:cNvPr id="15" name="AutoShape 15"/>
          <p:cNvSpPr/>
          <p:nvPr/>
        </p:nvSpPr>
        <p:spPr>
          <a:xfrm>
            <a:off x="10645826" y="3669201"/>
            <a:ext cx="0" cy="3391539"/>
          </a:xfrm>
          <a:prstGeom prst="line">
            <a:avLst/>
          </a:prstGeom>
          <a:ln w="9525" cap="flat">
            <a:solidFill>
              <a:srgbClr val="01003B"/>
            </a:solidFill>
            <a:prstDash val="solid"/>
            <a:headEnd type="none" w="sm" len="sm"/>
            <a:tailEnd type="none" w="sm" len="sm"/>
          </a:ln>
        </p:spPr>
      </p:sp>
      <p:sp>
        <p:nvSpPr>
          <p:cNvPr id="16" name="AutoShape 16"/>
          <p:cNvSpPr/>
          <p:nvPr/>
        </p:nvSpPr>
        <p:spPr>
          <a:xfrm>
            <a:off x="13349539" y="3670508"/>
            <a:ext cx="9320" cy="3390232"/>
          </a:xfrm>
          <a:prstGeom prst="line">
            <a:avLst/>
          </a:prstGeom>
          <a:ln w="9525" cap="flat">
            <a:solidFill>
              <a:srgbClr val="01003B"/>
            </a:solidFill>
            <a:prstDash val="solid"/>
            <a:headEnd type="none" w="sm" len="sm"/>
            <a:tailEnd type="none" w="sm" len="sm"/>
          </a:ln>
        </p:spPr>
      </p:sp>
      <p:sp>
        <p:nvSpPr>
          <p:cNvPr id="17" name="TextBox 17"/>
          <p:cNvSpPr txBox="1"/>
          <p:nvPr/>
        </p:nvSpPr>
        <p:spPr>
          <a:xfrm>
            <a:off x="6838071" y="6994065"/>
            <a:ext cx="2147444" cy="580172"/>
          </a:xfrm>
          <a:prstGeom prst="rect">
            <a:avLst/>
          </a:prstGeom>
        </p:spPr>
        <p:txBody>
          <a:bodyPr lIns="0" tIns="0" rIns="0" bIns="0" rtlCol="0" anchor="t">
            <a:spAutoFit/>
          </a:bodyPr>
          <a:lstStyle/>
          <a:p>
            <a:pPr algn="ctr">
              <a:lnSpc>
                <a:spcPts val="4772"/>
              </a:lnSpc>
            </a:pPr>
            <a:r>
              <a:rPr lang="en-US" sz="3408">
                <a:solidFill>
                  <a:srgbClr val="01003B"/>
                </a:solidFill>
                <a:latin typeface="IBM Plex Sans"/>
              </a:rPr>
              <a:t>Эрх ашиг</a:t>
            </a:r>
          </a:p>
        </p:txBody>
      </p:sp>
      <p:sp>
        <p:nvSpPr>
          <p:cNvPr id="18" name="TextBox 18"/>
          <p:cNvSpPr txBox="1"/>
          <p:nvPr/>
        </p:nvSpPr>
        <p:spPr>
          <a:xfrm>
            <a:off x="14979270" y="6889501"/>
            <a:ext cx="2173612" cy="1967230"/>
          </a:xfrm>
          <a:prstGeom prst="rect">
            <a:avLst/>
          </a:prstGeom>
        </p:spPr>
        <p:txBody>
          <a:bodyPr lIns="0" tIns="0" rIns="0" bIns="0" rtlCol="0" anchor="t">
            <a:spAutoFit/>
          </a:bodyPr>
          <a:lstStyle/>
          <a:p>
            <a:pPr algn="ctr">
              <a:lnSpc>
                <a:spcPts val="3919"/>
              </a:lnSpc>
            </a:pPr>
            <a:r>
              <a:rPr lang="en-US" sz="2799">
                <a:solidFill>
                  <a:srgbClr val="01003B"/>
                </a:solidFill>
                <a:latin typeface="IBM Plex Sans"/>
              </a:rPr>
              <a:t>Тохирох шинэ санаа шийдэлийг гаргах </a:t>
            </a:r>
          </a:p>
        </p:txBody>
      </p:sp>
      <p:sp>
        <p:nvSpPr>
          <p:cNvPr id="19" name="AutoShape 19"/>
          <p:cNvSpPr/>
          <p:nvPr/>
        </p:nvSpPr>
        <p:spPr>
          <a:xfrm>
            <a:off x="16066076" y="3669201"/>
            <a:ext cx="0" cy="3277450"/>
          </a:xfrm>
          <a:prstGeom prst="line">
            <a:avLst/>
          </a:prstGeom>
          <a:ln w="9525" cap="flat">
            <a:solidFill>
              <a:srgbClr val="01003B"/>
            </a:solidFill>
            <a:prstDash val="solid"/>
            <a:headEnd type="none" w="sm" len="sm"/>
            <a:tailEnd type="none" w="sm" len="sm"/>
          </a:ln>
        </p:spPr>
      </p:sp>
      <p:grpSp>
        <p:nvGrpSpPr>
          <p:cNvPr id="20" name="Group 20"/>
          <p:cNvGrpSpPr/>
          <p:nvPr/>
        </p:nvGrpSpPr>
        <p:grpSpPr>
          <a:xfrm>
            <a:off x="1028700" y="1742051"/>
            <a:ext cx="4704790" cy="3510131"/>
            <a:chOff x="0" y="0"/>
            <a:chExt cx="6273053" cy="4680175"/>
          </a:xfrm>
        </p:grpSpPr>
        <p:sp>
          <p:nvSpPr>
            <p:cNvPr id="21" name="TextBox 21"/>
            <p:cNvSpPr txBox="1"/>
            <p:nvPr/>
          </p:nvSpPr>
          <p:spPr>
            <a:xfrm>
              <a:off x="0" y="-9525"/>
              <a:ext cx="6273053" cy="2854325"/>
            </a:xfrm>
            <a:prstGeom prst="rect">
              <a:avLst/>
            </a:prstGeom>
          </p:spPr>
          <p:txBody>
            <a:bodyPr lIns="0" tIns="0" rIns="0" bIns="0" rtlCol="0" anchor="t">
              <a:spAutoFit/>
            </a:bodyPr>
            <a:lstStyle/>
            <a:p>
              <a:pPr>
                <a:lnSpc>
                  <a:spcPts val="8400"/>
                </a:lnSpc>
              </a:pPr>
              <a:r>
                <a:rPr lang="en-US" sz="7000">
                  <a:solidFill>
                    <a:srgbClr val="FFFFFF"/>
                  </a:solidFill>
                  <a:latin typeface="Be Vietnam Ultra-Bold"/>
                </a:rPr>
                <a:t>Төслийн зорилго</a:t>
              </a:r>
            </a:p>
          </p:txBody>
        </p:sp>
        <p:sp>
          <p:nvSpPr>
            <p:cNvPr id="22" name="TextBox 22"/>
            <p:cNvSpPr txBox="1"/>
            <p:nvPr/>
          </p:nvSpPr>
          <p:spPr>
            <a:xfrm>
              <a:off x="0" y="3397140"/>
              <a:ext cx="5679936" cy="1283035"/>
            </a:xfrm>
            <a:prstGeom prst="rect">
              <a:avLst/>
            </a:prstGeom>
          </p:spPr>
          <p:txBody>
            <a:bodyPr lIns="0" tIns="0" rIns="0" bIns="0" rtlCol="0" anchor="t">
              <a:spAutoFit/>
            </a:bodyPr>
            <a:lstStyle/>
            <a:p>
              <a:pPr algn="l">
                <a:lnSpc>
                  <a:spcPts val="3920"/>
                </a:lnSpc>
              </a:pPr>
              <a:r>
                <a:rPr lang="en-US" sz="2800" u="none">
                  <a:solidFill>
                    <a:srgbClr val="01003B"/>
                  </a:solidFill>
                  <a:latin typeface="IBM Plex Sans"/>
                </a:rPr>
                <a:t>Briefly elaborate on what you want to discuss. </a:t>
              </a:r>
            </a:p>
          </p:txBody>
        </p:sp>
      </p:grpSp>
      <p:grpSp>
        <p:nvGrpSpPr>
          <p:cNvPr id="23" name="Group 23"/>
          <p:cNvGrpSpPr/>
          <p:nvPr/>
        </p:nvGrpSpPr>
        <p:grpSpPr>
          <a:xfrm>
            <a:off x="0" y="-807898"/>
            <a:ext cx="5875563" cy="13027339"/>
            <a:chOff x="0" y="0"/>
            <a:chExt cx="1547473" cy="3431069"/>
          </a:xfrm>
        </p:grpSpPr>
        <p:sp>
          <p:nvSpPr>
            <p:cNvPr id="24" name="Freeform 24"/>
            <p:cNvSpPr/>
            <p:nvPr/>
          </p:nvSpPr>
          <p:spPr>
            <a:xfrm>
              <a:off x="0" y="0"/>
              <a:ext cx="1547473" cy="3431068"/>
            </a:xfrm>
            <a:custGeom>
              <a:avLst/>
              <a:gdLst/>
              <a:ahLst/>
              <a:cxnLst/>
              <a:rect l="l" t="t" r="r" b="b"/>
              <a:pathLst>
                <a:path w="1547473" h="3431068">
                  <a:moveTo>
                    <a:pt x="0" y="0"/>
                  </a:moveTo>
                  <a:lnTo>
                    <a:pt x="1547473" y="0"/>
                  </a:lnTo>
                  <a:lnTo>
                    <a:pt x="1547473" y="3431068"/>
                  </a:lnTo>
                  <a:lnTo>
                    <a:pt x="0" y="3431068"/>
                  </a:lnTo>
                  <a:close/>
                </a:path>
              </a:pathLst>
            </a:custGeom>
            <a:solidFill>
              <a:srgbClr val="182F5A"/>
            </a:solidFill>
          </p:spPr>
        </p:sp>
        <p:sp>
          <p:nvSpPr>
            <p:cNvPr id="25" name="TextBox 25"/>
            <p:cNvSpPr txBox="1"/>
            <p:nvPr/>
          </p:nvSpPr>
          <p:spPr>
            <a:xfrm>
              <a:off x="0" y="-47625"/>
              <a:ext cx="1547473" cy="3478694"/>
            </a:xfrm>
            <a:prstGeom prst="rect">
              <a:avLst/>
            </a:prstGeom>
          </p:spPr>
          <p:txBody>
            <a:bodyPr lIns="50800" tIns="50800" rIns="50800" bIns="50800" rtlCol="0" anchor="ctr"/>
            <a:lstStyle/>
            <a:p>
              <a:pPr algn="ctr">
                <a:lnSpc>
                  <a:spcPts val="3639"/>
                </a:lnSpc>
              </a:pPr>
              <a:endParaRPr/>
            </a:p>
          </p:txBody>
        </p:sp>
      </p:grpSp>
      <p:grpSp>
        <p:nvGrpSpPr>
          <p:cNvPr id="26" name="Group 26"/>
          <p:cNvGrpSpPr/>
          <p:nvPr/>
        </p:nvGrpSpPr>
        <p:grpSpPr>
          <a:xfrm>
            <a:off x="671440" y="690712"/>
            <a:ext cx="3903162" cy="489363"/>
            <a:chOff x="0" y="0"/>
            <a:chExt cx="5204217" cy="652485"/>
          </a:xfrm>
        </p:grpSpPr>
        <p:sp>
          <p:nvSpPr>
            <p:cNvPr id="27" name="TextBox 27"/>
            <p:cNvSpPr txBox="1"/>
            <p:nvPr/>
          </p:nvSpPr>
          <p:spPr>
            <a:xfrm>
              <a:off x="877820" y="65000"/>
              <a:ext cx="4326396" cy="484253"/>
            </a:xfrm>
            <a:prstGeom prst="rect">
              <a:avLst/>
            </a:prstGeom>
          </p:spPr>
          <p:txBody>
            <a:bodyPr lIns="0" tIns="0" rIns="0" bIns="0" rtlCol="0" anchor="t">
              <a:spAutoFit/>
            </a:bodyPr>
            <a:lstStyle/>
            <a:p>
              <a:pPr>
                <a:lnSpc>
                  <a:spcPts val="3081"/>
                </a:lnSpc>
                <a:spcBef>
                  <a:spcPct val="0"/>
                </a:spcBef>
              </a:pPr>
              <a:r>
                <a:rPr lang="en-US" sz="2201">
                  <a:solidFill>
                    <a:srgbClr val="FFFFFF"/>
                  </a:solidFill>
                  <a:latin typeface="IBM Plex Sans Bold"/>
                </a:rPr>
                <a:t>INCEPTION</a:t>
              </a:r>
            </a:p>
          </p:txBody>
        </p:sp>
        <p:sp>
          <p:nvSpPr>
            <p:cNvPr id="28" name="Freeform 28"/>
            <p:cNvSpPr/>
            <p:nvPr/>
          </p:nvSpPr>
          <p:spPr>
            <a:xfrm>
              <a:off x="0" y="0"/>
              <a:ext cx="633503" cy="652485"/>
            </a:xfrm>
            <a:custGeom>
              <a:avLst/>
              <a:gdLst/>
              <a:ahLst/>
              <a:cxnLst/>
              <a:rect l="l" t="t" r="r" b="b"/>
              <a:pathLst>
                <a:path w="633503" h="652485">
                  <a:moveTo>
                    <a:pt x="0" y="0"/>
                  </a:moveTo>
                  <a:lnTo>
                    <a:pt x="633503" y="0"/>
                  </a:lnTo>
                  <a:lnTo>
                    <a:pt x="633503" y="652485"/>
                  </a:lnTo>
                  <a:lnTo>
                    <a:pt x="0" y="6524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29" name="TextBox 29"/>
          <p:cNvSpPr txBox="1"/>
          <p:nvPr/>
        </p:nvSpPr>
        <p:spPr>
          <a:xfrm>
            <a:off x="9615812" y="7003590"/>
            <a:ext cx="2060027" cy="1471930"/>
          </a:xfrm>
          <a:prstGeom prst="rect">
            <a:avLst/>
          </a:prstGeom>
        </p:spPr>
        <p:txBody>
          <a:bodyPr lIns="0" tIns="0" rIns="0" bIns="0" rtlCol="0" anchor="t">
            <a:spAutoFit/>
          </a:bodyPr>
          <a:lstStyle/>
          <a:p>
            <a:pPr algn="ctr">
              <a:lnSpc>
                <a:spcPts val="3919"/>
              </a:lnSpc>
            </a:pPr>
            <a:r>
              <a:rPr lang="en-US" sz="2799">
                <a:solidFill>
                  <a:srgbClr val="01003B"/>
                </a:solidFill>
                <a:latin typeface="IBM Plex Sans Bold"/>
              </a:rPr>
              <a:t> </a:t>
            </a:r>
            <a:r>
              <a:rPr lang="en-US" sz="2799">
                <a:solidFill>
                  <a:srgbClr val="01003B"/>
                </a:solidFill>
                <a:latin typeface="IBM Plex Sans"/>
              </a:rPr>
              <a:t>Асуудлыг  шийдвэрт тусгуулах</a:t>
            </a:r>
          </a:p>
        </p:txBody>
      </p:sp>
      <p:sp>
        <p:nvSpPr>
          <p:cNvPr id="30" name="TextBox 30"/>
          <p:cNvSpPr txBox="1"/>
          <p:nvPr/>
        </p:nvSpPr>
        <p:spPr>
          <a:xfrm>
            <a:off x="11873979" y="7003590"/>
            <a:ext cx="2969760" cy="1471930"/>
          </a:xfrm>
          <a:prstGeom prst="rect">
            <a:avLst/>
          </a:prstGeom>
        </p:spPr>
        <p:txBody>
          <a:bodyPr lIns="0" tIns="0" rIns="0" bIns="0" rtlCol="0" anchor="t">
            <a:spAutoFit/>
          </a:bodyPr>
          <a:lstStyle/>
          <a:p>
            <a:pPr algn="ctr">
              <a:lnSpc>
                <a:spcPts val="3919"/>
              </a:lnSpc>
            </a:pPr>
            <a:r>
              <a:rPr lang="en-US" sz="2799">
                <a:solidFill>
                  <a:srgbClr val="01003B"/>
                </a:solidFill>
                <a:latin typeface="IBM Plex Sans"/>
              </a:rPr>
              <a:t> Стандартыг  харьцуулах,  дүгнэлт хийх </a:t>
            </a:r>
          </a:p>
        </p:txBody>
      </p:sp>
      <p:sp>
        <p:nvSpPr>
          <p:cNvPr id="31" name="TextBox 31"/>
          <p:cNvSpPr txBox="1"/>
          <p:nvPr/>
        </p:nvSpPr>
        <p:spPr>
          <a:xfrm>
            <a:off x="7348524" y="669718"/>
            <a:ext cx="8761617" cy="1051638"/>
          </a:xfrm>
          <a:prstGeom prst="rect">
            <a:avLst/>
          </a:prstGeom>
        </p:spPr>
        <p:txBody>
          <a:bodyPr lIns="0" tIns="0" rIns="0" bIns="0" rtlCol="0" anchor="t">
            <a:spAutoFit/>
          </a:bodyPr>
          <a:lstStyle/>
          <a:p>
            <a:pPr algn="ctr">
              <a:lnSpc>
                <a:spcPts val="8617"/>
              </a:lnSpc>
            </a:pPr>
            <a:r>
              <a:rPr lang="en-US" sz="6155">
                <a:solidFill>
                  <a:srgbClr val="01003B"/>
                </a:solidFill>
                <a:latin typeface="Canva Sans 1 Bold"/>
              </a:rPr>
              <a:t>Тэргүүлэх чиглэл</a:t>
            </a:r>
          </a:p>
        </p:txBody>
      </p:sp>
      <p:grpSp>
        <p:nvGrpSpPr>
          <p:cNvPr id="32" name="Group 32"/>
          <p:cNvGrpSpPr/>
          <p:nvPr/>
        </p:nvGrpSpPr>
        <p:grpSpPr>
          <a:xfrm>
            <a:off x="780079" y="1886962"/>
            <a:ext cx="5809690" cy="3014897"/>
            <a:chOff x="0" y="0"/>
            <a:chExt cx="7746253" cy="4019863"/>
          </a:xfrm>
        </p:grpSpPr>
        <p:sp>
          <p:nvSpPr>
            <p:cNvPr id="33" name="TextBox 33"/>
            <p:cNvSpPr txBox="1"/>
            <p:nvPr/>
          </p:nvSpPr>
          <p:spPr>
            <a:xfrm>
              <a:off x="0" y="-9525"/>
              <a:ext cx="7746253" cy="2854325"/>
            </a:xfrm>
            <a:prstGeom prst="rect">
              <a:avLst/>
            </a:prstGeom>
          </p:spPr>
          <p:txBody>
            <a:bodyPr lIns="0" tIns="0" rIns="0" bIns="0" rtlCol="0" anchor="t">
              <a:spAutoFit/>
            </a:bodyPr>
            <a:lstStyle/>
            <a:p>
              <a:pPr>
                <a:lnSpc>
                  <a:spcPts val="8400"/>
                </a:lnSpc>
              </a:pPr>
              <a:r>
                <a:rPr lang="en-US" sz="7000">
                  <a:solidFill>
                    <a:srgbClr val="FFFFFF"/>
                  </a:solidFill>
                  <a:latin typeface="Be Vietnam Ultra-Bold"/>
                </a:rPr>
                <a:t>Эрхэм зорилго</a:t>
              </a:r>
            </a:p>
          </p:txBody>
        </p:sp>
        <p:sp>
          <p:nvSpPr>
            <p:cNvPr id="34" name="TextBox 34"/>
            <p:cNvSpPr txBox="1"/>
            <p:nvPr/>
          </p:nvSpPr>
          <p:spPr>
            <a:xfrm>
              <a:off x="0" y="3397140"/>
              <a:ext cx="7013844" cy="622723"/>
            </a:xfrm>
            <a:prstGeom prst="rect">
              <a:avLst/>
            </a:prstGeom>
          </p:spPr>
          <p:txBody>
            <a:bodyPr lIns="0" tIns="0" rIns="0" bIns="0" rtlCol="0" anchor="t">
              <a:spAutoFit/>
            </a:bodyPr>
            <a:lstStyle/>
            <a:p>
              <a:pPr algn="l">
                <a:lnSpc>
                  <a:spcPts val="3920"/>
                </a:lnSpc>
              </a:pPr>
              <a:endParaRPr/>
            </a:p>
          </p:txBody>
        </p:sp>
      </p:grpSp>
      <p:sp>
        <p:nvSpPr>
          <p:cNvPr id="35" name="TextBox 35"/>
          <p:cNvSpPr txBox="1"/>
          <p:nvPr/>
        </p:nvSpPr>
        <p:spPr>
          <a:xfrm>
            <a:off x="694631" y="6026413"/>
            <a:ext cx="1460377" cy="1904277"/>
          </a:xfrm>
          <a:prstGeom prst="rect">
            <a:avLst/>
          </a:prstGeom>
        </p:spPr>
        <p:txBody>
          <a:bodyPr lIns="0" tIns="0" rIns="0" bIns="0" rtlCol="0" anchor="t">
            <a:spAutoFit/>
          </a:bodyPr>
          <a:lstStyle/>
          <a:p>
            <a:pPr algn="ctr">
              <a:lnSpc>
                <a:spcPts val="15580"/>
              </a:lnSpc>
            </a:pPr>
            <a:r>
              <a:rPr lang="en-US" sz="11129">
                <a:solidFill>
                  <a:srgbClr val="FFFFFF"/>
                </a:solidFill>
                <a:latin typeface="Canva Sans 1 Bold"/>
              </a:rPr>
              <a:t>71</a:t>
            </a:r>
          </a:p>
        </p:txBody>
      </p:sp>
      <p:sp>
        <p:nvSpPr>
          <p:cNvPr id="36" name="TextBox 36"/>
          <p:cNvSpPr txBox="1"/>
          <p:nvPr/>
        </p:nvSpPr>
        <p:spPr>
          <a:xfrm>
            <a:off x="573291" y="7968058"/>
            <a:ext cx="3610730" cy="1506883"/>
          </a:xfrm>
          <a:prstGeom prst="rect">
            <a:avLst/>
          </a:prstGeom>
        </p:spPr>
        <p:txBody>
          <a:bodyPr lIns="0" tIns="0" rIns="0" bIns="0" rtlCol="0" anchor="t">
            <a:spAutoFit/>
          </a:bodyPr>
          <a:lstStyle/>
          <a:p>
            <a:pPr algn="ctr">
              <a:lnSpc>
                <a:spcPts val="12277"/>
              </a:lnSpc>
            </a:pPr>
            <a:r>
              <a:rPr lang="en-US" sz="8769">
                <a:solidFill>
                  <a:srgbClr val="FFFFFF"/>
                </a:solidFill>
                <a:latin typeface="Canva Sans 1 Bold"/>
              </a:rPr>
              <a:t>14000</a:t>
            </a:r>
          </a:p>
        </p:txBody>
      </p:sp>
      <p:sp>
        <p:nvSpPr>
          <p:cNvPr id="37" name="TextBox 37"/>
          <p:cNvSpPr txBox="1"/>
          <p:nvPr/>
        </p:nvSpPr>
        <p:spPr>
          <a:xfrm>
            <a:off x="586943" y="4274261"/>
            <a:ext cx="1675753" cy="1752885"/>
          </a:xfrm>
          <a:prstGeom prst="rect">
            <a:avLst/>
          </a:prstGeom>
        </p:spPr>
        <p:txBody>
          <a:bodyPr lIns="0" tIns="0" rIns="0" bIns="0" rtlCol="0" anchor="t">
            <a:spAutoFit/>
          </a:bodyPr>
          <a:lstStyle/>
          <a:p>
            <a:pPr algn="ctr">
              <a:lnSpc>
                <a:spcPts val="14276"/>
              </a:lnSpc>
            </a:pPr>
            <a:r>
              <a:rPr lang="en-US" sz="10197">
                <a:solidFill>
                  <a:srgbClr val="FFFFFF"/>
                </a:solidFill>
                <a:latin typeface="Canva Sans 1 Bold"/>
              </a:rPr>
              <a:t>69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Freeform 2"/>
          <p:cNvSpPr/>
          <p:nvPr/>
        </p:nvSpPr>
        <p:spPr>
          <a:xfrm rot="-5400000">
            <a:off x="209028" y="6269343"/>
            <a:ext cx="9074405" cy="4174226"/>
          </a:xfrm>
          <a:custGeom>
            <a:avLst/>
            <a:gdLst/>
            <a:ahLst/>
            <a:cxnLst/>
            <a:rect l="l" t="t" r="r" b="b"/>
            <a:pathLst>
              <a:path w="9074405" h="4174226">
                <a:moveTo>
                  <a:pt x="0" y="0"/>
                </a:moveTo>
                <a:lnTo>
                  <a:pt x="9074406" y="0"/>
                </a:lnTo>
                <a:lnTo>
                  <a:pt x="9074406" y="4174227"/>
                </a:lnTo>
                <a:lnTo>
                  <a:pt x="0" y="41742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400000">
            <a:off x="4945230" y="6269343"/>
            <a:ext cx="9074405" cy="4174226"/>
          </a:xfrm>
          <a:custGeom>
            <a:avLst/>
            <a:gdLst/>
            <a:ahLst/>
            <a:cxnLst/>
            <a:rect l="l" t="t" r="r" b="b"/>
            <a:pathLst>
              <a:path w="9074405" h="4174226">
                <a:moveTo>
                  <a:pt x="0" y="0"/>
                </a:moveTo>
                <a:lnTo>
                  <a:pt x="9074405" y="0"/>
                </a:lnTo>
                <a:lnTo>
                  <a:pt x="9074405" y="4174227"/>
                </a:lnTo>
                <a:lnTo>
                  <a:pt x="0" y="41742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5400000">
            <a:off x="9682047" y="6269343"/>
            <a:ext cx="9074405" cy="4174226"/>
          </a:xfrm>
          <a:custGeom>
            <a:avLst/>
            <a:gdLst/>
            <a:ahLst/>
            <a:cxnLst/>
            <a:rect l="l" t="t" r="r" b="b"/>
            <a:pathLst>
              <a:path w="9074405" h="4174226">
                <a:moveTo>
                  <a:pt x="0" y="0"/>
                </a:moveTo>
                <a:lnTo>
                  <a:pt x="9074405" y="0"/>
                </a:lnTo>
                <a:lnTo>
                  <a:pt x="9074405" y="4174227"/>
                </a:lnTo>
                <a:lnTo>
                  <a:pt x="0" y="41742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301940">
            <a:off x="-3546309" y="6859706"/>
            <a:ext cx="7092618" cy="4797189"/>
          </a:xfrm>
          <a:custGeom>
            <a:avLst/>
            <a:gdLst/>
            <a:ahLst/>
            <a:cxnLst/>
            <a:rect l="l" t="t" r="r" b="b"/>
            <a:pathLst>
              <a:path w="7092618" h="4797189">
                <a:moveTo>
                  <a:pt x="0" y="0"/>
                </a:moveTo>
                <a:lnTo>
                  <a:pt x="7092618" y="0"/>
                </a:lnTo>
                <a:lnTo>
                  <a:pt x="7092618" y="4797188"/>
                </a:lnTo>
                <a:lnTo>
                  <a:pt x="0" y="479718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7114604">
            <a:off x="14246102" y="-211257"/>
            <a:ext cx="7092618" cy="4797189"/>
          </a:xfrm>
          <a:custGeom>
            <a:avLst/>
            <a:gdLst/>
            <a:ahLst/>
            <a:cxnLst/>
            <a:rect l="l" t="t" r="r" b="b"/>
            <a:pathLst>
              <a:path w="7092618" h="4797189">
                <a:moveTo>
                  <a:pt x="0" y="0"/>
                </a:moveTo>
                <a:lnTo>
                  <a:pt x="7092618" y="0"/>
                </a:lnTo>
                <a:lnTo>
                  <a:pt x="7092618" y="4797189"/>
                </a:lnTo>
                <a:lnTo>
                  <a:pt x="0" y="479718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3335454" y="6945679"/>
            <a:ext cx="2821555" cy="2821555"/>
          </a:xfrm>
          <a:custGeom>
            <a:avLst/>
            <a:gdLst/>
            <a:ahLst/>
            <a:cxnLst/>
            <a:rect l="l" t="t" r="r" b="b"/>
            <a:pathLst>
              <a:path w="2821555" h="2821555">
                <a:moveTo>
                  <a:pt x="0" y="0"/>
                </a:moveTo>
                <a:lnTo>
                  <a:pt x="2821554" y="0"/>
                </a:lnTo>
                <a:lnTo>
                  <a:pt x="2821554" y="2821555"/>
                </a:lnTo>
                <a:lnTo>
                  <a:pt x="0" y="2821555"/>
                </a:lnTo>
                <a:lnTo>
                  <a:pt x="0" y="0"/>
                </a:lnTo>
                <a:close/>
              </a:path>
            </a:pathLst>
          </a:custGeom>
          <a:blipFill>
            <a:blip r:embed="rId10"/>
            <a:stretch>
              <a:fillRect/>
            </a:stretch>
          </a:blipFill>
        </p:spPr>
      </p:sp>
      <p:sp>
        <p:nvSpPr>
          <p:cNvPr id="8" name="Freeform 8"/>
          <p:cNvSpPr/>
          <p:nvPr/>
        </p:nvSpPr>
        <p:spPr>
          <a:xfrm>
            <a:off x="12932252" y="7394041"/>
            <a:ext cx="2573996" cy="2070964"/>
          </a:xfrm>
          <a:custGeom>
            <a:avLst/>
            <a:gdLst/>
            <a:ahLst/>
            <a:cxnLst/>
            <a:rect l="l" t="t" r="r" b="b"/>
            <a:pathLst>
              <a:path w="2573996" h="2070964">
                <a:moveTo>
                  <a:pt x="0" y="0"/>
                </a:moveTo>
                <a:lnTo>
                  <a:pt x="2573996" y="0"/>
                </a:lnTo>
                <a:lnTo>
                  <a:pt x="2573996" y="2070964"/>
                </a:lnTo>
                <a:lnTo>
                  <a:pt x="0" y="207096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8065182" y="6959347"/>
            <a:ext cx="2835116" cy="2809342"/>
          </a:xfrm>
          <a:custGeom>
            <a:avLst/>
            <a:gdLst/>
            <a:ahLst/>
            <a:cxnLst/>
            <a:rect l="l" t="t" r="r" b="b"/>
            <a:pathLst>
              <a:path w="2835116" h="2809342">
                <a:moveTo>
                  <a:pt x="0" y="0"/>
                </a:moveTo>
                <a:lnTo>
                  <a:pt x="2835116" y="0"/>
                </a:lnTo>
                <a:lnTo>
                  <a:pt x="2835116" y="2809342"/>
                </a:lnTo>
                <a:lnTo>
                  <a:pt x="0" y="280934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TextBox 10"/>
          <p:cNvSpPr txBox="1"/>
          <p:nvPr/>
        </p:nvSpPr>
        <p:spPr>
          <a:xfrm>
            <a:off x="5917115" y="770871"/>
            <a:ext cx="6453770" cy="2324483"/>
          </a:xfrm>
          <a:prstGeom prst="rect">
            <a:avLst/>
          </a:prstGeom>
        </p:spPr>
        <p:txBody>
          <a:bodyPr lIns="0" tIns="0" rIns="0" bIns="0" rtlCol="0" anchor="t">
            <a:spAutoFit/>
          </a:bodyPr>
          <a:lstStyle/>
          <a:p>
            <a:pPr marL="0" lvl="0" indent="0" algn="ctr">
              <a:lnSpc>
                <a:spcPts val="9305"/>
              </a:lnSpc>
            </a:pPr>
            <a:r>
              <a:rPr lang="en-US" sz="6694">
                <a:solidFill>
                  <a:srgbClr val="FFFFFF"/>
                </a:solidFill>
                <a:latin typeface="HK Grotesk Bold"/>
              </a:rPr>
              <a:t>ХӨНДӨГДӨЖ БУЙ АСУУДАЛ</a:t>
            </a:r>
          </a:p>
        </p:txBody>
      </p:sp>
      <p:sp>
        <p:nvSpPr>
          <p:cNvPr id="11" name="TextBox 11"/>
          <p:cNvSpPr txBox="1"/>
          <p:nvPr/>
        </p:nvSpPr>
        <p:spPr>
          <a:xfrm>
            <a:off x="3105198" y="5152137"/>
            <a:ext cx="3289996" cy="1235710"/>
          </a:xfrm>
          <a:prstGeom prst="rect">
            <a:avLst/>
          </a:prstGeom>
        </p:spPr>
        <p:txBody>
          <a:bodyPr lIns="0" tIns="0" rIns="0" bIns="0" rtlCol="0" anchor="t">
            <a:spAutoFit/>
          </a:bodyPr>
          <a:lstStyle/>
          <a:p>
            <a:pPr marL="0" lvl="0" indent="0" algn="ctr">
              <a:lnSpc>
                <a:spcPts val="4519"/>
              </a:lnSpc>
            </a:pPr>
            <a:r>
              <a:rPr lang="en-US" sz="3999">
                <a:solidFill>
                  <a:srgbClr val="BF78FE"/>
                </a:solidFill>
                <a:latin typeface="Arial"/>
              </a:rPr>
              <a:t>АМЬДРАХ ОРЧИН</a:t>
            </a:r>
          </a:p>
        </p:txBody>
      </p:sp>
      <p:sp>
        <p:nvSpPr>
          <p:cNvPr id="12" name="TextBox 12"/>
          <p:cNvSpPr txBox="1"/>
          <p:nvPr/>
        </p:nvSpPr>
        <p:spPr>
          <a:xfrm>
            <a:off x="7837742" y="5152137"/>
            <a:ext cx="3289996" cy="1235710"/>
          </a:xfrm>
          <a:prstGeom prst="rect">
            <a:avLst/>
          </a:prstGeom>
        </p:spPr>
        <p:txBody>
          <a:bodyPr lIns="0" tIns="0" rIns="0" bIns="0" rtlCol="0" anchor="t">
            <a:spAutoFit/>
          </a:bodyPr>
          <a:lstStyle/>
          <a:p>
            <a:pPr marL="0" lvl="0" indent="0" algn="ctr">
              <a:lnSpc>
                <a:spcPts val="4519"/>
              </a:lnSpc>
            </a:pPr>
            <a:r>
              <a:rPr lang="en-US" sz="3999">
                <a:solidFill>
                  <a:srgbClr val="BF78FE"/>
                </a:solidFill>
                <a:latin typeface="Arial"/>
              </a:rPr>
              <a:t>СУРАХ ХӨГЖИХ</a:t>
            </a:r>
          </a:p>
        </p:txBody>
      </p:sp>
      <p:sp>
        <p:nvSpPr>
          <p:cNvPr id="13" name="TextBox 13"/>
          <p:cNvSpPr txBox="1"/>
          <p:nvPr/>
        </p:nvSpPr>
        <p:spPr>
          <a:xfrm>
            <a:off x="12569671" y="5254386"/>
            <a:ext cx="3382585" cy="1040737"/>
          </a:xfrm>
          <a:prstGeom prst="rect">
            <a:avLst/>
          </a:prstGeom>
        </p:spPr>
        <p:txBody>
          <a:bodyPr lIns="0" tIns="0" rIns="0" bIns="0" rtlCol="0" anchor="t">
            <a:spAutoFit/>
          </a:bodyPr>
          <a:lstStyle/>
          <a:p>
            <a:pPr marL="0" lvl="0" indent="0" algn="ctr">
              <a:lnSpc>
                <a:spcPts val="3808"/>
              </a:lnSpc>
            </a:pPr>
            <a:r>
              <a:rPr lang="en-US" sz="3370">
                <a:solidFill>
                  <a:srgbClr val="BF78FE"/>
                </a:solidFill>
                <a:latin typeface="Arial"/>
              </a:rPr>
              <a:t>АЖИЛЛАХ, ОРЛОГО ОЛОХ</a:t>
            </a:r>
          </a:p>
        </p:txBody>
      </p:sp>
      <p:grpSp>
        <p:nvGrpSpPr>
          <p:cNvPr id="14" name="Group 14"/>
          <p:cNvGrpSpPr/>
          <p:nvPr/>
        </p:nvGrpSpPr>
        <p:grpSpPr>
          <a:xfrm>
            <a:off x="581540" y="539337"/>
            <a:ext cx="3903162" cy="489363"/>
            <a:chOff x="0" y="0"/>
            <a:chExt cx="5204217" cy="652485"/>
          </a:xfrm>
        </p:grpSpPr>
        <p:sp>
          <p:nvSpPr>
            <p:cNvPr id="15" name="TextBox 15"/>
            <p:cNvSpPr txBox="1"/>
            <p:nvPr/>
          </p:nvSpPr>
          <p:spPr>
            <a:xfrm>
              <a:off x="877820" y="65000"/>
              <a:ext cx="4326396" cy="484253"/>
            </a:xfrm>
            <a:prstGeom prst="rect">
              <a:avLst/>
            </a:prstGeom>
          </p:spPr>
          <p:txBody>
            <a:bodyPr lIns="0" tIns="0" rIns="0" bIns="0" rtlCol="0" anchor="t">
              <a:spAutoFit/>
            </a:bodyPr>
            <a:lstStyle/>
            <a:p>
              <a:pPr>
                <a:lnSpc>
                  <a:spcPts val="3081"/>
                </a:lnSpc>
                <a:spcBef>
                  <a:spcPct val="0"/>
                </a:spcBef>
              </a:pPr>
              <a:r>
                <a:rPr lang="en-US" sz="2201">
                  <a:solidFill>
                    <a:srgbClr val="F8F8F8"/>
                  </a:solidFill>
                  <a:latin typeface="IBM Plex Sans Bold"/>
                </a:rPr>
                <a:t>INCEPTION</a:t>
              </a:r>
            </a:p>
          </p:txBody>
        </p:sp>
        <p:sp>
          <p:nvSpPr>
            <p:cNvPr id="16" name="Freeform 16"/>
            <p:cNvSpPr/>
            <p:nvPr/>
          </p:nvSpPr>
          <p:spPr>
            <a:xfrm>
              <a:off x="0" y="0"/>
              <a:ext cx="633503" cy="652485"/>
            </a:xfrm>
            <a:custGeom>
              <a:avLst/>
              <a:gdLst/>
              <a:ahLst/>
              <a:cxnLst/>
              <a:rect l="l" t="t" r="r" b="b"/>
              <a:pathLst>
                <a:path w="633503" h="652485">
                  <a:moveTo>
                    <a:pt x="0" y="0"/>
                  </a:moveTo>
                  <a:lnTo>
                    <a:pt x="633503" y="0"/>
                  </a:lnTo>
                  <a:lnTo>
                    <a:pt x="633503" y="652485"/>
                  </a:lnTo>
                  <a:lnTo>
                    <a:pt x="0" y="65248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sp>
      <p:pic>
        <p:nvPicPr>
          <p:cNvPr id="3" name="Picture 3"/>
          <p:cNvPicPr>
            <a:picLocks noChangeAspect="1"/>
          </p:cNvPicPr>
          <p:nvPr/>
        </p:nvPicPr>
        <p:blipFill>
          <a:blip r:embed="rId3"/>
          <a:stretch>
            <a:fillRect/>
          </a:stretch>
        </p:blipFill>
        <p:spPr>
          <a:xfrm>
            <a:off x="815832" y="3950314"/>
            <a:ext cx="4114164" cy="4347667"/>
          </a:xfrm>
          <a:prstGeom prst="rect">
            <a:avLst/>
          </a:prstGeom>
        </p:spPr>
      </p:pic>
      <p:grpSp>
        <p:nvGrpSpPr>
          <p:cNvPr id="4" name="Group 4"/>
          <p:cNvGrpSpPr/>
          <p:nvPr/>
        </p:nvGrpSpPr>
        <p:grpSpPr>
          <a:xfrm>
            <a:off x="1178138" y="8342234"/>
            <a:ext cx="7371955" cy="1338193"/>
            <a:chOff x="0" y="0"/>
            <a:chExt cx="9829273" cy="1784258"/>
          </a:xfrm>
        </p:grpSpPr>
        <p:grpSp>
          <p:nvGrpSpPr>
            <p:cNvPr id="5" name="Group 5"/>
            <p:cNvGrpSpPr/>
            <p:nvPr/>
          </p:nvGrpSpPr>
          <p:grpSpPr>
            <a:xfrm>
              <a:off x="41697" y="1174654"/>
              <a:ext cx="609604" cy="60960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639"/>
                  </a:lnSpc>
                </a:pPr>
                <a:endParaRPr/>
              </a:p>
            </p:txBody>
          </p:sp>
        </p:grpSp>
        <p:sp>
          <p:nvSpPr>
            <p:cNvPr id="8" name="TextBox 8"/>
            <p:cNvSpPr txBox="1"/>
            <p:nvPr/>
          </p:nvSpPr>
          <p:spPr>
            <a:xfrm>
              <a:off x="4331160" y="623098"/>
              <a:ext cx="5498113" cy="505255"/>
            </a:xfrm>
            <a:prstGeom prst="rect">
              <a:avLst/>
            </a:prstGeom>
          </p:spPr>
          <p:txBody>
            <a:bodyPr lIns="0" tIns="0" rIns="0" bIns="0" rtlCol="0" anchor="t">
              <a:spAutoFit/>
            </a:bodyPr>
            <a:lstStyle/>
            <a:p>
              <a:pPr>
                <a:lnSpc>
                  <a:spcPts val="3220"/>
                </a:lnSpc>
              </a:pPr>
              <a:endParaRPr/>
            </a:p>
          </p:txBody>
        </p:sp>
        <p:grpSp>
          <p:nvGrpSpPr>
            <p:cNvPr id="9" name="Group 9"/>
            <p:cNvGrpSpPr/>
            <p:nvPr/>
          </p:nvGrpSpPr>
          <p:grpSpPr>
            <a:xfrm>
              <a:off x="0" y="0"/>
              <a:ext cx="651301" cy="65130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CE6"/>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39"/>
                  </a:lnSpc>
                </a:pPr>
                <a:endParaRPr/>
              </a:p>
            </p:txBody>
          </p:sp>
        </p:grpSp>
        <p:sp>
          <p:nvSpPr>
            <p:cNvPr id="12" name="TextBox 12"/>
            <p:cNvSpPr txBox="1"/>
            <p:nvPr/>
          </p:nvSpPr>
          <p:spPr>
            <a:xfrm>
              <a:off x="1075737" y="-57150"/>
              <a:ext cx="1805240" cy="641357"/>
            </a:xfrm>
            <a:prstGeom prst="rect">
              <a:avLst/>
            </a:prstGeom>
          </p:spPr>
          <p:txBody>
            <a:bodyPr lIns="0" tIns="0" rIns="0" bIns="0" rtlCol="0" anchor="t">
              <a:spAutoFit/>
            </a:bodyPr>
            <a:lstStyle/>
            <a:p>
              <a:pPr algn="ctr">
                <a:lnSpc>
                  <a:spcPts val="4025"/>
                </a:lnSpc>
              </a:pPr>
              <a:r>
                <a:rPr lang="en-US" sz="2875">
                  <a:solidFill>
                    <a:srgbClr val="F8F8F8"/>
                  </a:solidFill>
                  <a:latin typeface="Canva Sans 1 Bold"/>
                </a:rPr>
                <a:t>Байдаг</a:t>
              </a:r>
            </a:p>
          </p:txBody>
        </p:sp>
        <p:sp>
          <p:nvSpPr>
            <p:cNvPr id="13" name="TextBox 13"/>
            <p:cNvSpPr txBox="1"/>
            <p:nvPr/>
          </p:nvSpPr>
          <p:spPr>
            <a:xfrm>
              <a:off x="1075737" y="1050411"/>
              <a:ext cx="2667988" cy="641357"/>
            </a:xfrm>
            <a:prstGeom prst="rect">
              <a:avLst/>
            </a:prstGeom>
          </p:spPr>
          <p:txBody>
            <a:bodyPr lIns="0" tIns="0" rIns="0" bIns="0" rtlCol="0" anchor="t">
              <a:spAutoFit/>
            </a:bodyPr>
            <a:lstStyle/>
            <a:p>
              <a:pPr algn="ctr">
                <a:lnSpc>
                  <a:spcPts val="4025"/>
                </a:lnSpc>
              </a:pPr>
              <a:r>
                <a:rPr lang="en-US" sz="2875">
                  <a:solidFill>
                    <a:srgbClr val="F8F8F8"/>
                  </a:solidFill>
                  <a:latin typeface="Canva Sans 1 Bold"/>
                </a:rPr>
                <a:t>Байдаггүй</a:t>
              </a:r>
            </a:p>
          </p:txBody>
        </p:sp>
      </p:grpSp>
      <p:pic>
        <p:nvPicPr>
          <p:cNvPr id="14" name="Picture 14"/>
          <p:cNvPicPr>
            <a:picLocks noChangeAspect="1"/>
          </p:cNvPicPr>
          <p:nvPr/>
        </p:nvPicPr>
        <p:blipFill>
          <a:blip r:embed="rId4"/>
          <a:stretch>
            <a:fillRect/>
          </a:stretch>
        </p:blipFill>
        <p:spPr>
          <a:xfrm>
            <a:off x="6352895" y="3946420"/>
            <a:ext cx="4394396" cy="4237853"/>
          </a:xfrm>
          <a:prstGeom prst="rect">
            <a:avLst/>
          </a:prstGeom>
        </p:spPr>
      </p:pic>
      <p:pic>
        <p:nvPicPr>
          <p:cNvPr id="15" name="Picture 15"/>
          <p:cNvPicPr>
            <a:picLocks noChangeAspect="1"/>
          </p:cNvPicPr>
          <p:nvPr/>
        </p:nvPicPr>
        <p:blipFill>
          <a:blip r:embed="rId5"/>
          <a:stretch>
            <a:fillRect/>
          </a:stretch>
        </p:blipFill>
        <p:spPr>
          <a:xfrm>
            <a:off x="12813910" y="3742309"/>
            <a:ext cx="4208025" cy="4446289"/>
          </a:xfrm>
          <a:prstGeom prst="rect">
            <a:avLst/>
          </a:prstGeom>
        </p:spPr>
      </p:pic>
      <p:grpSp>
        <p:nvGrpSpPr>
          <p:cNvPr id="16" name="Group 16"/>
          <p:cNvGrpSpPr/>
          <p:nvPr/>
        </p:nvGrpSpPr>
        <p:grpSpPr>
          <a:xfrm>
            <a:off x="7145252" y="8365031"/>
            <a:ext cx="2809682" cy="1362357"/>
            <a:chOff x="0" y="0"/>
            <a:chExt cx="3746242" cy="1816476"/>
          </a:xfrm>
        </p:grpSpPr>
        <p:grpSp>
          <p:nvGrpSpPr>
            <p:cNvPr id="17" name="Group 17"/>
            <p:cNvGrpSpPr/>
            <p:nvPr/>
          </p:nvGrpSpPr>
          <p:grpSpPr>
            <a:xfrm>
              <a:off x="0" y="0"/>
              <a:ext cx="791289" cy="79128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CE6"/>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39"/>
                  </a:lnSpc>
                </a:pPr>
                <a:endParaRPr/>
              </a:p>
            </p:txBody>
          </p:sp>
        </p:grpSp>
        <p:grpSp>
          <p:nvGrpSpPr>
            <p:cNvPr id="20" name="Group 20"/>
            <p:cNvGrpSpPr/>
            <p:nvPr/>
          </p:nvGrpSpPr>
          <p:grpSpPr>
            <a:xfrm>
              <a:off x="0" y="1025187"/>
              <a:ext cx="791289" cy="79128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639"/>
                  </a:lnSpc>
                </a:pPr>
                <a:endParaRPr/>
              </a:p>
            </p:txBody>
          </p:sp>
        </p:grpSp>
        <p:sp>
          <p:nvSpPr>
            <p:cNvPr id="23" name="TextBox 23"/>
            <p:cNvSpPr txBox="1"/>
            <p:nvPr/>
          </p:nvSpPr>
          <p:spPr>
            <a:xfrm>
              <a:off x="1040018" y="105879"/>
              <a:ext cx="2706224" cy="535557"/>
            </a:xfrm>
            <a:prstGeom prst="rect">
              <a:avLst/>
            </a:prstGeom>
          </p:spPr>
          <p:txBody>
            <a:bodyPr lIns="0" tIns="0" rIns="0" bIns="0" rtlCol="0" anchor="t">
              <a:spAutoFit/>
            </a:bodyPr>
            <a:lstStyle/>
            <a:p>
              <a:pPr algn="ctr">
                <a:lnSpc>
                  <a:spcPts val="3427"/>
                </a:lnSpc>
              </a:pPr>
              <a:r>
                <a:rPr lang="en-US" sz="2448">
                  <a:solidFill>
                    <a:srgbClr val="FFFFFF"/>
                  </a:solidFill>
                  <a:latin typeface="Canva Sans 1 Bold"/>
                </a:rPr>
                <a:t>Хүрэлцээтэй</a:t>
              </a:r>
            </a:p>
          </p:txBody>
        </p:sp>
        <p:sp>
          <p:nvSpPr>
            <p:cNvPr id="24" name="TextBox 24"/>
            <p:cNvSpPr txBox="1"/>
            <p:nvPr/>
          </p:nvSpPr>
          <p:spPr>
            <a:xfrm>
              <a:off x="1042717" y="1134004"/>
              <a:ext cx="2700826" cy="535557"/>
            </a:xfrm>
            <a:prstGeom prst="rect">
              <a:avLst/>
            </a:prstGeom>
          </p:spPr>
          <p:txBody>
            <a:bodyPr lIns="0" tIns="0" rIns="0" bIns="0" rtlCol="0" anchor="t">
              <a:spAutoFit/>
            </a:bodyPr>
            <a:lstStyle/>
            <a:p>
              <a:pPr algn="ctr">
                <a:lnSpc>
                  <a:spcPts val="3427"/>
                </a:lnSpc>
              </a:pPr>
              <a:r>
                <a:rPr lang="en-US" sz="2448">
                  <a:solidFill>
                    <a:srgbClr val="FFFFFF"/>
                  </a:solidFill>
                  <a:latin typeface="Canva Sans 1 Bold"/>
                </a:rPr>
                <a:t>Хүрэлцээгүй</a:t>
              </a:r>
            </a:p>
          </p:txBody>
        </p:sp>
      </p:grpSp>
      <p:grpSp>
        <p:nvGrpSpPr>
          <p:cNvPr id="25" name="Group 25"/>
          <p:cNvGrpSpPr/>
          <p:nvPr/>
        </p:nvGrpSpPr>
        <p:grpSpPr>
          <a:xfrm>
            <a:off x="13669684" y="8473174"/>
            <a:ext cx="2850900" cy="1471666"/>
            <a:chOff x="0" y="0"/>
            <a:chExt cx="3801200" cy="1962221"/>
          </a:xfrm>
        </p:grpSpPr>
        <p:grpSp>
          <p:nvGrpSpPr>
            <p:cNvPr id="26" name="Group 26"/>
            <p:cNvGrpSpPr/>
            <p:nvPr/>
          </p:nvGrpSpPr>
          <p:grpSpPr>
            <a:xfrm>
              <a:off x="0" y="0"/>
              <a:ext cx="548895" cy="54889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D1FB"/>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639"/>
                  </a:lnSpc>
                </a:pPr>
                <a:endParaRPr/>
              </a:p>
            </p:txBody>
          </p:sp>
        </p:grpSp>
        <p:grpSp>
          <p:nvGrpSpPr>
            <p:cNvPr id="29" name="Group 29"/>
            <p:cNvGrpSpPr/>
            <p:nvPr/>
          </p:nvGrpSpPr>
          <p:grpSpPr>
            <a:xfrm>
              <a:off x="0" y="706663"/>
              <a:ext cx="548895" cy="54889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CE6"/>
              </a:solidFill>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3639"/>
                  </a:lnSpc>
                </a:pPr>
                <a:endParaRPr/>
              </a:p>
            </p:txBody>
          </p:sp>
        </p:grpSp>
        <p:grpSp>
          <p:nvGrpSpPr>
            <p:cNvPr id="32" name="Group 32"/>
            <p:cNvGrpSpPr/>
            <p:nvPr/>
          </p:nvGrpSpPr>
          <p:grpSpPr>
            <a:xfrm>
              <a:off x="0" y="1413327"/>
              <a:ext cx="548895" cy="548895"/>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3639"/>
                  </a:lnSpc>
                </a:pPr>
                <a:endParaRPr/>
              </a:p>
            </p:txBody>
          </p:sp>
        </p:grpSp>
        <p:sp>
          <p:nvSpPr>
            <p:cNvPr id="35" name="TextBox 35"/>
            <p:cNvSpPr txBox="1"/>
            <p:nvPr/>
          </p:nvSpPr>
          <p:spPr>
            <a:xfrm>
              <a:off x="794452" y="73374"/>
              <a:ext cx="3006748" cy="373572"/>
            </a:xfrm>
            <a:prstGeom prst="rect">
              <a:avLst/>
            </a:prstGeom>
          </p:spPr>
          <p:txBody>
            <a:bodyPr lIns="0" tIns="0" rIns="0" bIns="0" rtlCol="0" anchor="t">
              <a:spAutoFit/>
            </a:bodyPr>
            <a:lstStyle/>
            <a:p>
              <a:pPr algn="ctr">
                <a:lnSpc>
                  <a:spcPts val="2377"/>
                </a:lnSpc>
              </a:pPr>
              <a:r>
                <a:rPr lang="en-US" sz="1698">
                  <a:solidFill>
                    <a:srgbClr val="FFFFFF"/>
                  </a:solidFill>
                  <a:latin typeface="Canva Sans 1 Bold"/>
                </a:rPr>
                <a:t>Хүрэлцээтэй байдаг</a:t>
              </a:r>
            </a:p>
          </p:txBody>
        </p:sp>
        <p:sp>
          <p:nvSpPr>
            <p:cNvPr id="36" name="TextBox 36"/>
            <p:cNvSpPr txBox="1"/>
            <p:nvPr/>
          </p:nvSpPr>
          <p:spPr>
            <a:xfrm>
              <a:off x="794452" y="820955"/>
              <a:ext cx="2027807" cy="366459"/>
            </a:xfrm>
            <a:prstGeom prst="rect">
              <a:avLst/>
            </a:prstGeom>
          </p:spPr>
          <p:txBody>
            <a:bodyPr lIns="0" tIns="0" rIns="0" bIns="0" rtlCol="0" anchor="t">
              <a:spAutoFit/>
            </a:bodyPr>
            <a:lstStyle/>
            <a:p>
              <a:pPr algn="ctr">
                <a:lnSpc>
                  <a:spcPts val="2377"/>
                </a:lnSpc>
                <a:spcBef>
                  <a:spcPct val="0"/>
                </a:spcBef>
              </a:pPr>
              <a:r>
                <a:rPr lang="en-US" sz="1698">
                  <a:solidFill>
                    <a:srgbClr val="FFFFFF"/>
                  </a:solidFill>
                  <a:latin typeface="IBM Plex Sans Bold"/>
                </a:rPr>
                <a:t>Хүрэлцээ бага</a:t>
              </a:r>
            </a:p>
          </p:txBody>
        </p:sp>
        <p:sp>
          <p:nvSpPr>
            <p:cNvPr id="37" name="TextBox 37"/>
            <p:cNvSpPr txBox="1"/>
            <p:nvPr/>
          </p:nvSpPr>
          <p:spPr>
            <a:xfrm>
              <a:off x="794452" y="1490257"/>
              <a:ext cx="1768796" cy="366459"/>
            </a:xfrm>
            <a:prstGeom prst="rect">
              <a:avLst/>
            </a:prstGeom>
          </p:spPr>
          <p:txBody>
            <a:bodyPr lIns="0" tIns="0" rIns="0" bIns="0" rtlCol="0" anchor="t">
              <a:spAutoFit/>
            </a:bodyPr>
            <a:lstStyle/>
            <a:p>
              <a:pPr algn="ctr">
                <a:lnSpc>
                  <a:spcPts val="2377"/>
                </a:lnSpc>
                <a:spcBef>
                  <a:spcPct val="0"/>
                </a:spcBef>
              </a:pPr>
              <a:r>
                <a:rPr lang="en-US" sz="1698">
                  <a:solidFill>
                    <a:srgbClr val="FFFFFF"/>
                  </a:solidFill>
                  <a:latin typeface="IBM Plex Sans Bold"/>
                </a:rPr>
                <a:t>Ном байхгүй</a:t>
              </a:r>
            </a:p>
          </p:txBody>
        </p:sp>
      </p:grpSp>
      <p:grpSp>
        <p:nvGrpSpPr>
          <p:cNvPr id="38" name="Group 38"/>
          <p:cNvGrpSpPr/>
          <p:nvPr/>
        </p:nvGrpSpPr>
        <p:grpSpPr>
          <a:xfrm>
            <a:off x="355980" y="473009"/>
            <a:ext cx="17683433" cy="1149941"/>
            <a:chOff x="0" y="0"/>
            <a:chExt cx="4657365" cy="302865"/>
          </a:xfrm>
        </p:grpSpPr>
        <p:sp>
          <p:nvSpPr>
            <p:cNvPr id="39" name="Freeform 39"/>
            <p:cNvSpPr/>
            <p:nvPr/>
          </p:nvSpPr>
          <p:spPr>
            <a:xfrm>
              <a:off x="0" y="0"/>
              <a:ext cx="4657365" cy="302865"/>
            </a:xfrm>
            <a:custGeom>
              <a:avLst/>
              <a:gdLst/>
              <a:ahLst/>
              <a:cxnLst/>
              <a:rect l="l" t="t" r="r" b="b"/>
              <a:pathLst>
                <a:path w="4657365" h="302865">
                  <a:moveTo>
                    <a:pt x="22328" y="0"/>
                  </a:moveTo>
                  <a:lnTo>
                    <a:pt x="4635037" y="0"/>
                  </a:lnTo>
                  <a:cubicBezTo>
                    <a:pt x="4647368" y="0"/>
                    <a:pt x="4657365" y="9997"/>
                    <a:pt x="4657365" y="22328"/>
                  </a:cubicBezTo>
                  <a:lnTo>
                    <a:pt x="4657365" y="280537"/>
                  </a:lnTo>
                  <a:cubicBezTo>
                    <a:pt x="4657365" y="292869"/>
                    <a:pt x="4647368" y="302865"/>
                    <a:pt x="4635037" y="302865"/>
                  </a:cubicBezTo>
                  <a:lnTo>
                    <a:pt x="22328" y="302865"/>
                  </a:lnTo>
                  <a:cubicBezTo>
                    <a:pt x="9997" y="302865"/>
                    <a:pt x="0" y="292869"/>
                    <a:pt x="0" y="280537"/>
                  </a:cubicBezTo>
                  <a:lnTo>
                    <a:pt x="0" y="22328"/>
                  </a:lnTo>
                  <a:cubicBezTo>
                    <a:pt x="0" y="9997"/>
                    <a:pt x="9997" y="0"/>
                    <a:pt x="22328" y="0"/>
                  </a:cubicBezTo>
                  <a:close/>
                </a:path>
              </a:pathLst>
            </a:custGeom>
            <a:solidFill>
              <a:srgbClr val="145DA0"/>
            </a:solidFill>
          </p:spPr>
        </p:sp>
        <p:sp>
          <p:nvSpPr>
            <p:cNvPr id="40" name="TextBox 40"/>
            <p:cNvSpPr txBox="1"/>
            <p:nvPr/>
          </p:nvSpPr>
          <p:spPr>
            <a:xfrm>
              <a:off x="0" y="-47625"/>
              <a:ext cx="4657365" cy="350490"/>
            </a:xfrm>
            <a:prstGeom prst="rect">
              <a:avLst/>
            </a:prstGeom>
          </p:spPr>
          <p:txBody>
            <a:bodyPr lIns="50800" tIns="50800" rIns="50800" bIns="50800" rtlCol="0" anchor="ctr"/>
            <a:lstStyle/>
            <a:p>
              <a:pPr algn="ctr">
                <a:lnSpc>
                  <a:spcPts val="3639"/>
                </a:lnSpc>
              </a:pPr>
              <a:endParaRPr/>
            </a:p>
          </p:txBody>
        </p:sp>
      </p:grpSp>
      <p:sp>
        <p:nvSpPr>
          <p:cNvPr id="41" name="TextBox 41"/>
          <p:cNvSpPr txBox="1"/>
          <p:nvPr/>
        </p:nvSpPr>
        <p:spPr>
          <a:xfrm>
            <a:off x="1092177" y="2735530"/>
            <a:ext cx="3561476" cy="922435"/>
          </a:xfrm>
          <a:prstGeom prst="rect">
            <a:avLst/>
          </a:prstGeom>
        </p:spPr>
        <p:txBody>
          <a:bodyPr lIns="0" tIns="0" rIns="0" bIns="0" rtlCol="0" anchor="t">
            <a:spAutoFit/>
          </a:bodyPr>
          <a:lstStyle/>
          <a:p>
            <a:pPr algn="ctr">
              <a:lnSpc>
                <a:spcPts val="2465"/>
              </a:lnSpc>
            </a:pPr>
            <a:r>
              <a:rPr lang="en-US" sz="1760">
                <a:solidFill>
                  <a:srgbClr val="F8F8F8"/>
                </a:solidFill>
                <a:latin typeface="Canva Sans 1 Bold"/>
              </a:rPr>
              <a:t>Тусгай хэрэгцээт хүмүүсд зориулсан зориулалтын шат болон бусад зүйлс байдаг уу?</a:t>
            </a:r>
          </a:p>
        </p:txBody>
      </p:sp>
      <p:sp>
        <p:nvSpPr>
          <p:cNvPr id="42" name="TextBox 42"/>
          <p:cNvSpPr txBox="1"/>
          <p:nvPr/>
        </p:nvSpPr>
        <p:spPr>
          <a:xfrm>
            <a:off x="0" y="623873"/>
            <a:ext cx="18395393" cy="733454"/>
          </a:xfrm>
          <a:prstGeom prst="rect">
            <a:avLst/>
          </a:prstGeom>
        </p:spPr>
        <p:txBody>
          <a:bodyPr lIns="0" tIns="0" rIns="0" bIns="0" rtlCol="0" anchor="t">
            <a:spAutoFit/>
          </a:bodyPr>
          <a:lstStyle/>
          <a:p>
            <a:pPr algn="ctr">
              <a:lnSpc>
                <a:spcPts val="6052"/>
              </a:lnSpc>
            </a:pPr>
            <a:r>
              <a:rPr lang="en-US" sz="4322">
                <a:solidFill>
                  <a:srgbClr val="F8F8F8"/>
                </a:solidFill>
                <a:latin typeface="Canva Sans 1 Bold"/>
              </a:rPr>
              <a:t>Дотуур байрны оюутнуудаас авсан судалгааны танилцуулга</a:t>
            </a:r>
          </a:p>
        </p:txBody>
      </p:sp>
      <p:sp>
        <p:nvSpPr>
          <p:cNvPr id="43" name="TextBox 43"/>
          <p:cNvSpPr txBox="1"/>
          <p:nvPr/>
        </p:nvSpPr>
        <p:spPr>
          <a:xfrm>
            <a:off x="6859987" y="2750290"/>
            <a:ext cx="3380213" cy="907675"/>
          </a:xfrm>
          <a:prstGeom prst="rect">
            <a:avLst/>
          </a:prstGeom>
        </p:spPr>
        <p:txBody>
          <a:bodyPr lIns="0" tIns="0" rIns="0" bIns="0" rtlCol="0" anchor="t">
            <a:spAutoFit/>
          </a:bodyPr>
          <a:lstStyle/>
          <a:p>
            <a:pPr algn="ctr">
              <a:lnSpc>
                <a:spcPts val="2463"/>
              </a:lnSpc>
            </a:pPr>
            <a:r>
              <a:rPr lang="en-US" sz="1759">
                <a:solidFill>
                  <a:srgbClr val="FFFFFF"/>
                </a:solidFill>
                <a:latin typeface="Canva Sans 1 Bold"/>
              </a:rPr>
              <a:t> Бие даан суралцах өрөөний сандал, ширээ хэр хүрэлцээтэй байдаг вэ?</a:t>
            </a:r>
          </a:p>
        </p:txBody>
      </p:sp>
      <p:sp>
        <p:nvSpPr>
          <p:cNvPr id="44" name="TextBox 44"/>
          <p:cNvSpPr txBox="1"/>
          <p:nvPr/>
        </p:nvSpPr>
        <p:spPr>
          <a:xfrm>
            <a:off x="13337184" y="2750290"/>
            <a:ext cx="3161478" cy="978580"/>
          </a:xfrm>
          <a:prstGeom prst="rect">
            <a:avLst/>
          </a:prstGeom>
        </p:spPr>
        <p:txBody>
          <a:bodyPr lIns="0" tIns="0" rIns="0" bIns="0" rtlCol="0" anchor="t">
            <a:spAutoFit/>
          </a:bodyPr>
          <a:lstStyle/>
          <a:p>
            <a:pPr algn="ctr">
              <a:lnSpc>
                <a:spcPts val="2623"/>
              </a:lnSpc>
              <a:spcBef>
                <a:spcPct val="0"/>
              </a:spcBef>
            </a:pPr>
            <a:r>
              <a:rPr lang="en-US" sz="1873">
                <a:solidFill>
                  <a:srgbClr val="FFFFFF"/>
                </a:solidFill>
                <a:latin typeface="IBM Plex Sans Bold"/>
              </a:rPr>
              <a:t>Бие даан суралцах өрөөнд номын хүртээмжтэй байдал хэр байдаг вэ?</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094F"/>
        </a:solidFill>
        <a:effectLst/>
      </p:bgPr>
    </p:bg>
    <p:spTree>
      <p:nvGrpSpPr>
        <p:cNvPr id="1" name=""/>
        <p:cNvGrpSpPr/>
        <p:nvPr/>
      </p:nvGrpSpPr>
      <p:grpSpPr>
        <a:xfrm>
          <a:off x="0" y="0"/>
          <a:ext cx="0" cy="0"/>
          <a:chOff x="0" y="0"/>
          <a:chExt cx="0" cy="0"/>
        </a:xfrm>
      </p:grpSpPr>
      <p:sp>
        <p:nvSpPr>
          <p:cNvPr id="2" name="Freeform 2"/>
          <p:cNvSpPr/>
          <p:nvPr/>
        </p:nvSpPr>
        <p:spPr>
          <a:xfrm>
            <a:off x="307046" y="2747487"/>
            <a:ext cx="5049714" cy="4054684"/>
          </a:xfrm>
          <a:custGeom>
            <a:avLst/>
            <a:gdLst/>
            <a:ahLst/>
            <a:cxnLst/>
            <a:rect l="l" t="t" r="r" b="b"/>
            <a:pathLst>
              <a:path w="5049714" h="4054684">
                <a:moveTo>
                  <a:pt x="0" y="0"/>
                </a:moveTo>
                <a:lnTo>
                  <a:pt x="5049714" y="0"/>
                </a:lnTo>
                <a:lnTo>
                  <a:pt x="5049714" y="4054684"/>
                </a:lnTo>
                <a:lnTo>
                  <a:pt x="0" y="4054684"/>
                </a:lnTo>
                <a:lnTo>
                  <a:pt x="0" y="0"/>
                </a:lnTo>
                <a:close/>
              </a:path>
            </a:pathLst>
          </a:custGeom>
          <a:blipFill>
            <a:blip r:embed="rId2"/>
            <a:stretch>
              <a:fillRect l="-23078" t="-521" r="-31446"/>
            </a:stretch>
          </a:blipFill>
        </p:spPr>
      </p:sp>
      <p:sp>
        <p:nvSpPr>
          <p:cNvPr id="3" name="Freeform 3"/>
          <p:cNvSpPr/>
          <p:nvPr/>
        </p:nvSpPr>
        <p:spPr>
          <a:xfrm>
            <a:off x="6430054" y="2747487"/>
            <a:ext cx="5418367" cy="4054684"/>
          </a:xfrm>
          <a:custGeom>
            <a:avLst/>
            <a:gdLst/>
            <a:ahLst/>
            <a:cxnLst/>
            <a:rect l="l" t="t" r="r" b="b"/>
            <a:pathLst>
              <a:path w="5418367" h="4054684">
                <a:moveTo>
                  <a:pt x="0" y="0"/>
                </a:moveTo>
                <a:lnTo>
                  <a:pt x="5418367" y="0"/>
                </a:lnTo>
                <a:lnTo>
                  <a:pt x="5418367" y="4054684"/>
                </a:lnTo>
                <a:lnTo>
                  <a:pt x="0" y="4054684"/>
                </a:lnTo>
                <a:lnTo>
                  <a:pt x="0" y="0"/>
                </a:lnTo>
                <a:close/>
              </a:path>
            </a:pathLst>
          </a:custGeom>
          <a:blipFill>
            <a:blip r:embed="rId3"/>
            <a:stretch>
              <a:fillRect/>
            </a:stretch>
          </a:blipFill>
        </p:spPr>
      </p:sp>
      <p:sp>
        <p:nvSpPr>
          <p:cNvPr id="4" name="TextBox 4"/>
          <p:cNvSpPr txBox="1"/>
          <p:nvPr/>
        </p:nvSpPr>
        <p:spPr>
          <a:xfrm>
            <a:off x="9139238" y="4274552"/>
            <a:ext cx="9525" cy="1566445"/>
          </a:xfrm>
          <a:prstGeom prst="rect">
            <a:avLst/>
          </a:prstGeom>
        </p:spPr>
        <p:txBody>
          <a:bodyPr lIns="0" tIns="0" rIns="0" bIns="0" rtlCol="0" anchor="t">
            <a:spAutoFit/>
          </a:bodyPr>
          <a:lstStyle/>
          <a:p>
            <a:pPr algn="ctr">
              <a:lnSpc>
                <a:spcPts val="12880"/>
              </a:lnSpc>
            </a:pPr>
            <a:endParaRPr/>
          </a:p>
        </p:txBody>
      </p:sp>
      <p:grpSp>
        <p:nvGrpSpPr>
          <p:cNvPr id="5" name="Group 5"/>
          <p:cNvGrpSpPr/>
          <p:nvPr/>
        </p:nvGrpSpPr>
        <p:grpSpPr>
          <a:xfrm>
            <a:off x="307046" y="1111771"/>
            <a:ext cx="17683433" cy="1149941"/>
            <a:chOff x="0" y="0"/>
            <a:chExt cx="4657365" cy="302865"/>
          </a:xfrm>
        </p:grpSpPr>
        <p:sp>
          <p:nvSpPr>
            <p:cNvPr id="6" name="Freeform 6"/>
            <p:cNvSpPr/>
            <p:nvPr/>
          </p:nvSpPr>
          <p:spPr>
            <a:xfrm>
              <a:off x="0" y="0"/>
              <a:ext cx="4657365" cy="302865"/>
            </a:xfrm>
            <a:custGeom>
              <a:avLst/>
              <a:gdLst/>
              <a:ahLst/>
              <a:cxnLst/>
              <a:rect l="l" t="t" r="r" b="b"/>
              <a:pathLst>
                <a:path w="4657365" h="302865">
                  <a:moveTo>
                    <a:pt x="22328" y="0"/>
                  </a:moveTo>
                  <a:lnTo>
                    <a:pt x="4635037" y="0"/>
                  </a:lnTo>
                  <a:cubicBezTo>
                    <a:pt x="4647368" y="0"/>
                    <a:pt x="4657365" y="9997"/>
                    <a:pt x="4657365" y="22328"/>
                  </a:cubicBezTo>
                  <a:lnTo>
                    <a:pt x="4657365" y="280537"/>
                  </a:lnTo>
                  <a:cubicBezTo>
                    <a:pt x="4657365" y="292869"/>
                    <a:pt x="4647368" y="302865"/>
                    <a:pt x="4635037" y="302865"/>
                  </a:cubicBezTo>
                  <a:lnTo>
                    <a:pt x="22328" y="302865"/>
                  </a:lnTo>
                  <a:cubicBezTo>
                    <a:pt x="9997" y="302865"/>
                    <a:pt x="0" y="292869"/>
                    <a:pt x="0" y="280537"/>
                  </a:cubicBezTo>
                  <a:lnTo>
                    <a:pt x="0" y="22328"/>
                  </a:lnTo>
                  <a:cubicBezTo>
                    <a:pt x="0" y="9997"/>
                    <a:pt x="9997" y="0"/>
                    <a:pt x="22328" y="0"/>
                  </a:cubicBezTo>
                  <a:close/>
                </a:path>
              </a:pathLst>
            </a:custGeom>
            <a:solidFill>
              <a:srgbClr val="145DA0"/>
            </a:solidFill>
          </p:spPr>
        </p:sp>
        <p:sp>
          <p:nvSpPr>
            <p:cNvPr id="7" name="TextBox 7"/>
            <p:cNvSpPr txBox="1"/>
            <p:nvPr/>
          </p:nvSpPr>
          <p:spPr>
            <a:xfrm>
              <a:off x="0" y="-47625"/>
              <a:ext cx="4657365" cy="350490"/>
            </a:xfrm>
            <a:prstGeom prst="rect">
              <a:avLst/>
            </a:prstGeom>
          </p:spPr>
          <p:txBody>
            <a:bodyPr lIns="50800" tIns="50800" rIns="50800" bIns="50800" rtlCol="0" anchor="ctr"/>
            <a:lstStyle/>
            <a:p>
              <a:pPr algn="ctr">
                <a:lnSpc>
                  <a:spcPts val="3639"/>
                </a:lnSpc>
              </a:pPr>
              <a:endParaRPr/>
            </a:p>
          </p:txBody>
        </p:sp>
      </p:grpSp>
      <p:sp>
        <p:nvSpPr>
          <p:cNvPr id="8" name="TextBox 8"/>
          <p:cNvSpPr txBox="1"/>
          <p:nvPr/>
        </p:nvSpPr>
        <p:spPr>
          <a:xfrm>
            <a:off x="3094503" y="978421"/>
            <a:ext cx="12089469" cy="1225543"/>
          </a:xfrm>
          <a:prstGeom prst="rect">
            <a:avLst/>
          </a:prstGeom>
        </p:spPr>
        <p:txBody>
          <a:bodyPr lIns="0" tIns="0" rIns="0" bIns="0" rtlCol="0" anchor="t">
            <a:spAutoFit/>
          </a:bodyPr>
          <a:lstStyle/>
          <a:p>
            <a:pPr algn="ctr">
              <a:lnSpc>
                <a:spcPts val="10083"/>
              </a:lnSpc>
            </a:pPr>
            <a:r>
              <a:rPr lang="en-US" sz="7202">
                <a:solidFill>
                  <a:srgbClr val="FFFFFF"/>
                </a:solidFill>
                <a:latin typeface="Canva Sans 1 Bold"/>
              </a:rPr>
              <a:t>Бодит байдал ба шийдэл</a:t>
            </a:r>
          </a:p>
        </p:txBody>
      </p:sp>
      <p:sp>
        <p:nvSpPr>
          <p:cNvPr id="9" name="TextBox 9"/>
          <p:cNvSpPr txBox="1"/>
          <p:nvPr/>
        </p:nvSpPr>
        <p:spPr>
          <a:xfrm>
            <a:off x="276720" y="7040296"/>
            <a:ext cx="5635567" cy="3051175"/>
          </a:xfrm>
          <a:prstGeom prst="rect">
            <a:avLst/>
          </a:prstGeom>
        </p:spPr>
        <p:txBody>
          <a:bodyPr lIns="0" tIns="0" rIns="0" bIns="0" rtlCol="0" anchor="t">
            <a:spAutoFit/>
          </a:bodyPr>
          <a:lstStyle/>
          <a:p>
            <a:pPr algn="just">
              <a:lnSpc>
                <a:spcPts val="3499"/>
              </a:lnSpc>
            </a:pPr>
            <a:r>
              <a:rPr lang="en-US" sz="2499">
                <a:solidFill>
                  <a:srgbClr val="F8F8F8"/>
                </a:solidFill>
                <a:latin typeface="DM Sans"/>
              </a:rPr>
              <a:t>4.2.2 </a:t>
            </a:r>
          </a:p>
          <a:p>
            <a:pPr algn="just">
              <a:lnSpc>
                <a:spcPts val="3499"/>
              </a:lnSpc>
            </a:pPr>
            <a:r>
              <a:rPr lang="en-US" sz="2499">
                <a:solidFill>
                  <a:srgbClr val="F8F8F8"/>
                </a:solidFill>
                <a:latin typeface="DM Sans"/>
              </a:rPr>
              <a:t>Гал тогооны өрөөнд зуух, халаагч шүүгээ, хөргөгч, хөлдөөгч, хоолны бэлтгэлийн ширээ, хогийн савтай байна. 25-аас ихгүй хүүхдийн дунд нэг зуух байна.</a:t>
            </a:r>
          </a:p>
          <a:p>
            <a:pPr algn="just">
              <a:lnSpc>
                <a:spcPts val="3499"/>
              </a:lnSpc>
              <a:spcBef>
                <a:spcPct val="0"/>
              </a:spcBef>
            </a:pPr>
            <a:endParaRPr lang="en-US" sz="2499">
              <a:solidFill>
                <a:srgbClr val="F8F8F8"/>
              </a:solidFill>
              <a:latin typeface="DM Sans"/>
            </a:endParaRPr>
          </a:p>
        </p:txBody>
      </p:sp>
      <p:sp>
        <p:nvSpPr>
          <p:cNvPr id="10" name="TextBox 10"/>
          <p:cNvSpPr txBox="1"/>
          <p:nvPr/>
        </p:nvSpPr>
        <p:spPr>
          <a:xfrm>
            <a:off x="6430054" y="7240321"/>
            <a:ext cx="5088784" cy="2174876"/>
          </a:xfrm>
          <a:prstGeom prst="rect">
            <a:avLst/>
          </a:prstGeom>
        </p:spPr>
        <p:txBody>
          <a:bodyPr lIns="0" tIns="0" rIns="0" bIns="0" rtlCol="0" anchor="t">
            <a:spAutoFit/>
          </a:bodyPr>
          <a:lstStyle/>
          <a:p>
            <a:pPr>
              <a:lnSpc>
                <a:spcPts val="3499"/>
              </a:lnSpc>
            </a:pPr>
            <a:r>
              <a:rPr lang="en-US" sz="2499">
                <a:solidFill>
                  <a:srgbClr val="F8F8F8"/>
                </a:solidFill>
                <a:latin typeface="DM Sans"/>
              </a:rPr>
              <a:t>4.3.6 </a:t>
            </a:r>
          </a:p>
          <a:p>
            <a:pPr>
              <a:lnSpc>
                <a:spcPts val="3499"/>
              </a:lnSpc>
              <a:spcBef>
                <a:spcPct val="0"/>
              </a:spcBef>
            </a:pPr>
            <a:r>
              <a:rPr lang="en-US" sz="2499">
                <a:solidFill>
                  <a:srgbClr val="F8F8F8"/>
                </a:solidFill>
                <a:latin typeface="DM Sans"/>
              </a:rPr>
              <a:t>Дотуур байрны өрөө тасалгаанууд амьдрах хүний тоогоор сандал, ор, гудас, хувцасны шүүгээтэй байна.</a:t>
            </a:r>
          </a:p>
        </p:txBody>
      </p:sp>
      <p:grpSp>
        <p:nvGrpSpPr>
          <p:cNvPr id="11" name="Group 11"/>
          <p:cNvGrpSpPr/>
          <p:nvPr/>
        </p:nvGrpSpPr>
        <p:grpSpPr>
          <a:xfrm>
            <a:off x="307046" y="332114"/>
            <a:ext cx="3903162" cy="489363"/>
            <a:chOff x="0" y="0"/>
            <a:chExt cx="5204217" cy="652485"/>
          </a:xfrm>
        </p:grpSpPr>
        <p:sp>
          <p:nvSpPr>
            <p:cNvPr id="12" name="TextBox 12"/>
            <p:cNvSpPr txBox="1"/>
            <p:nvPr/>
          </p:nvSpPr>
          <p:spPr>
            <a:xfrm>
              <a:off x="877820" y="65000"/>
              <a:ext cx="4326396" cy="484253"/>
            </a:xfrm>
            <a:prstGeom prst="rect">
              <a:avLst/>
            </a:prstGeom>
          </p:spPr>
          <p:txBody>
            <a:bodyPr lIns="0" tIns="0" rIns="0" bIns="0" rtlCol="0" anchor="t">
              <a:spAutoFit/>
            </a:bodyPr>
            <a:lstStyle/>
            <a:p>
              <a:pPr>
                <a:lnSpc>
                  <a:spcPts val="3081"/>
                </a:lnSpc>
                <a:spcBef>
                  <a:spcPct val="0"/>
                </a:spcBef>
              </a:pPr>
              <a:r>
                <a:rPr lang="en-US" sz="2201">
                  <a:solidFill>
                    <a:srgbClr val="F8F8F8"/>
                  </a:solidFill>
                  <a:latin typeface="IBM Plex Sans Bold"/>
                </a:rPr>
                <a:t>INCEPTION</a:t>
              </a:r>
            </a:p>
          </p:txBody>
        </p:sp>
        <p:sp>
          <p:nvSpPr>
            <p:cNvPr id="13" name="Freeform 13"/>
            <p:cNvSpPr/>
            <p:nvPr/>
          </p:nvSpPr>
          <p:spPr>
            <a:xfrm>
              <a:off x="0" y="0"/>
              <a:ext cx="633503" cy="652485"/>
            </a:xfrm>
            <a:custGeom>
              <a:avLst/>
              <a:gdLst/>
              <a:ahLst/>
              <a:cxnLst/>
              <a:rect l="l" t="t" r="r" b="b"/>
              <a:pathLst>
                <a:path w="633503" h="652485">
                  <a:moveTo>
                    <a:pt x="0" y="0"/>
                  </a:moveTo>
                  <a:lnTo>
                    <a:pt x="633503" y="0"/>
                  </a:lnTo>
                  <a:lnTo>
                    <a:pt x="633503" y="652485"/>
                  </a:lnTo>
                  <a:lnTo>
                    <a:pt x="0" y="6524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14" name="Freeform 14"/>
          <p:cNvSpPr/>
          <p:nvPr/>
        </p:nvSpPr>
        <p:spPr>
          <a:xfrm>
            <a:off x="12172648" y="2632893"/>
            <a:ext cx="6022648" cy="4169278"/>
          </a:xfrm>
          <a:custGeom>
            <a:avLst/>
            <a:gdLst/>
            <a:ahLst/>
            <a:cxnLst/>
            <a:rect l="l" t="t" r="r" b="b"/>
            <a:pathLst>
              <a:path w="6022648" h="4169278">
                <a:moveTo>
                  <a:pt x="0" y="0"/>
                </a:moveTo>
                <a:lnTo>
                  <a:pt x="6022648" y="0"/>
                </a:lnTo>
                <a:lnTo>
                  <a:pt x="6022648" y="4169278"/>
                </a:lnTo>
                <a:lnTo>
                  <a:pt x="0" y="4169278"/>
                </a:lnTo>
                <a:lnTo>
                  <a:pt x="0" y="0"/>
                </a:lnTo>
                <a:close/>
              </a:path>
            </a:pathLst>
          </a:custGeom>
          <a:blipFill>
            <a:blip r:embed="rId6"/>
            <a:stretch>
              <a:fillRect l="-12546" t="-829" r="-78" b="-7683"/>
            </a:stretch>
          </a:blipFill>
        </p:spPr>
      </p:sp>
      <p:sp>
        <p:nvSpPr>
          <p:cNvPr id="15" name="TextBox 15"/>
          <p:cNvSpPr txBox="1"/>
          <p:nvPr/>
        </p:nvSpPr>
        <p:spPr>
          <a:xfrm>
            <a:off x="12172648" y="7021246"/>
            <a:ext cx="5402494" cy="2613025"/>
          </a:xfrm>
          <a:prstGeom prst="rect">
            <a:avLst/>
          </a:prstGeom>
        </p:spPr>
        <p:txBody>
          <a:bodyPr lIns="0" tIns="0" rIns="0" bIns="0" rtlCol="0" anchor="t">
            <a:spAutoFit/>
          </a:bodyPr>
          <a:lstStyle/>
          <a:p>
            <a:pPr>
              <a:lnSpc>
                <a:spcPts val="3499"/>
              </a:lnSpc>
            </a:pPr>
            <a:r>
              <a:rPr lang="en-US" sz="2499">
                <a:solidFill>
                  <a:srgbClr val="F8F8F8"/>
                </a:solidFill>
                <a:latin typeface="DM Sans"/>
              </a:rPr>
              <a:t>4.1.5 </a:t>
            </a:r>
          </a:p>
          <a:p>
            <a:pPr>
              <a:lnSpc>
                <a:spcPts val="3499"/>
              </a:lnSpc>
              <a:spcBef>
                <a:spcPct val="0"/>
              </a:spcBef>
            </a:pPr>
            <a:r>
              <a:rPr lang="en-US" sz="2499">
                <a:solidFill>
                  <a:srgbClr val="F8F8F8"/>
                </a:solidFill>
                <a:latin typeface="DM Sans"/>
              </a:rPr>
              <a:t>“Тусгай хэрэгцээт иргэдэд зориулсан барилга төлөвлөлтийн нормаль  БД31-101-04“-ийн дагуу хөгжлийн бэрхшээлтэй оюутанд  зориулсан  замтай байна.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094F"/>
        </a:solidFill>
        <a:effectLst/>
      </p:bgPr>
    </p:bg>
    <p:spTree>
      <p:nvGrpSpPr>
        <p:cNvPr id="1" name=""/>
        <p:cNvGrpSpPr/>
        <p:nvPr/>
      </p:nvGrpSpPr>
      <p:grpSpPr>
        <a:xfrm>
          <a:off x="0" y="0"/>
          <a:ext cx="0" cy="0"/>
          <a:chOff x="0" y="0"/>
          <a:chExt cx="0" cy="0"/>
        </a:xfrm>
      </p:grpSpPr>
      <p:sp>
        <p:nvSpPr>
          <p:cNvPr id="2" name="Freeform 2"/>
          <p:cNvSpPr/>
          <p:nvPr/>
        </p:nvSpPr>
        <p:spPr>
          <a:xfrm>
            <a:off x="5731299" y="2469602"/>
            <a:ext cx="5875564" cy="4385689"/>
          </a:xfrm>
          <a:custGeom>
            <a:avLst/>
            <a:gdLst/>
            <a:ahLst/>
            <a:cxnLst/>
            <a:rect l="l" t="t" r="r" b="b"/>
            <a:pathLst>
              <a:path w="5875564" h="4385689">
                <a:moveTo>
                  <a:pt x="0" y="0"/>
                </a:moveTo>
                <a:lnTo>
                  <a:pt x="5875564" y="0"/>
                </a:lnTo>
                <a:lnTo>
                  <a:pt x="5875564" y="4385689"/>
                </a:lnTo>
                <a:lnTo>
                  <a:pt x="0" y="4385689"/>
                </a:lnTo>
                <a:lnTo>
                  <a:pt x="0" y="0"/>
                </a:lnTo>
                <a:close/>
              </a:path>
            </a:pathLst>
          </a:custGeom>
          <a:blipFill>
            <a:blip r:embed="rId2"/>
            <a:stretch>
              <a:fillRect/>
            </a:stretch>
          </a:blipFill>
        </p:spPr>
      </p:sp>
      <p:sp>
        <p:nvSpPr>
          <p:cNvPr id="3" name="Freeform 3"/>
          <p:cNvSpPr/>
          <p:nvPr/>
        </p:nvSpPr>
        <p:spPr>
          <a:xfrm>
            <a:off x="11930713" y="2469602"/>
            <a:ext cx="5811557" cy="4385689"/>
          </a:xfrm>
          <a:custGeom>
            <a:avLst/>
            <a:gdLst/>
            <a:ahLst/>
            <a:cxnLst/>
            <a:rect l="l" t="t" r="r" b="b"/>
            <a:pathLst>
              <a:path w="5811557" h="4385689">
                <a:moveTo>
                  <a:pt x="0" y="0"/>
                </a:moveTo>
                <a:lnTo>
                  <a:pt x="5811556" y="0"/>
                </a:lnTo>
                <a:lnTo>
                  <a:pt x="5811556" y="4385689"/>
                </a:lnTo>
                <a:lnTo>
                  <a:pt x="0" y="4385689"/>
                </a:lnTo>
                <a:lnTo>
                  <a:pt x="0" y="0"/>
                </a:lnTo>
                <a:close/>
              </a:path>
            </a:pathLst>
          </a:custGeom>
          <a:blipFill>
            <a:blip r:embed="rId3"/>
            <a:stretch>
              <a:fillRect t="-47948" b="-28536"/>
            </a:stretch>
          </a:blipFill>
        </p:spPr>
      </p:sp>
      <p:sp>
        <p:nvSpPr>
          <p:cNvPr id="4" name="TextBox 4"/>
          <p:cNvSpPr txBox="1"/>
          <p:nvPr/>
        </p:nvSpPr>
        <p:spPr>
          <a:xfrm>
            <a:off x="5875398" y="7607955"/>
            <a:ext cx="5587366" cy="1754505"/>
          </a:xfrm>
          <a:prstGeom prst="rect">
            <a:avLst/>
          </a:prstGeom>
        </p:spPr>
        <p:txBody>
          <a:bodyPr lIns="0" tIns="0" rIns="0" bIns="0" rtlCol="0" anchor="t">
            <a:spAutoFit/>
          </a:bodyPr>
          <a:lstStyle/>
          <a:p>
            <a:pPr>
              <a:lnSpc>
                <a:spcPts val="3499"/>
              </a:lnSpc>
            </a:pPr>
            <a:r>
              <a:rPr lang="en-US" sz="2499">
                <a:solidFill>
                  <a:srgbClr val="F8F8F8"/>
                </a:solidFill>
                <a:latin typeface="DM Sans"/>
              </a:rPr>
              <a:t>4.2.6 Угаалгын зориулалтын өрөөнд 50 оюутны дунд нэг угаалгын машин байна.</a:t>
            </a:r>
          </a:p>
          <a:p>
            <a:pPr algn="ctr">
              <a:lnSpc>
                <a:spcPts val="3639"/>
              </a:lnSpc>
              <a:spcBef>
                <a:spcPct val="0"/>
              </a:spcBef>
            </a:pPr>
            <a:endParaRPr lang="en-US" sz="2499">
              <a:solidFill>
                <a:srgbClr val="F8F8F8"/>
              </a:solidFill>
              <a:latin typeface="DM Sans"/>
            </a:endParaRPr>
          </a:p>
        </p:txBody>
      </p:sp>
      <p:sp>
        <p:nvSpPr>
          <p:cNvPr id="5" name="TextBox 5"/>
          <p:cNvSpPr txBox="1"/>
          <p:nvPr/>
        </p:nvSpPr>
        <p:spPr>
          <a:xfrm>
            <a:off x="11930713" y="7607955"/>
            <a:ext cx="5994804" cy="860426"/>
          </a:xfrm>
          <a:prstGeom prst="rect">
            <a:avLst/>
          </a:prstGeom>
        </p:spPr>
        <p:txBody>
          <a:bodyPr lIns="0" tIns="0" rIns="0" bIns="0" rtlCol="0" anchor="t">
            <a:spAutoFit/>
          </a:bodyPr>
          <a:lstStyle/>
          <a:p>
            <a:pPr>
              <a:lnSpc>
                <a:spcPts val="3499"/>
              </a:lnSpc>
              <a:spcBef>
                <a:spcPct val="0"/>
              </a:spcBef>
            </a:pPr>
            <a:r>
              <a:rPr lang="en-US" sz="2499">
                <a:solidFill>
                  <a:srgbClr val="F8F8F8"/>
                </a:solidFill>
                <a:latin typeface="DM Sans"/>
              </a:rPr>
              <a:t>4.2.5 Угаалга, хатаалгын зориулалтын өрөөтэй байна.</a:t>
            </a:r>
          </a:p>
        </p:txBody>
      </p:sp>
      <p:grpSp>
        <p:nvGrpSpPr>
          <p:cNvPr id="6" name="Group 6"/>
          <p:cNvGrpSpPr/>
          <p:nvPr/>
        </p:nvGrpSpPr>
        <p:grpSpPr>
          <a:xfrm>
            <a:off x="581540" y="539337"/>
            <a:ext cx="3903162" cy="489363"/>
            <a:chOff x="0" y="0"/>
            <a:chExt cx="5204217" cy="652485"/>
          </a:xfrm>
        </p:grpSpPr>
        <p:sp>
          <p:nvSpPr>
            <p:cNvPr id="7" name="TextBox 7"/>
            <p:cNvSpPr txBox="1"/>
            <p:nvPr/>
          </p:nvSpPr>
          <p:spPr>
            <a:xfrm>
              <a:off x="877820" y="65000"/>
              <a:ext cx="4326396" cy="484253"/>
            </a:xfrm>
            <a:prstGeom prst="rect">
              <a:avLst/>
            </a:prstGeom>
          </p:spPr>
          <p:txBody>
            <a:bodyPr lIns="0" tIns="0" rIns="0" bIns="0" rtlCol="0" anchor="t">
              <a:spAutoFit/>
            </a:bodyPr>
            <a:lstStyle/>
            <a:p>
              <a:pPr>
                <a:lnSpc>
                  <a:spcPts val="3081"/>
                </a:lnSpc>
                <a:spcBef>
                  <a:spcPct val="0"/>
                </a:spcBef>
              </a:pPr>
              <a:r>
                <a:rPr lang="en-US" sz="2201">
                  <a:solidFill>
                    <a:srgbClr val="F8F8F8"/>
                  </a:solidFill>
                  <a:latin typeface="IBM Plex Sans Bold"/>
                </a:rPr>
                <a:t>INCEPTION</a:t>
              </a:r>
            </a:p>
          </p:txBody>
        </p:sp>
        <p:sp>
          <p:nvSpPr>
            <p:cNvPr id="8" name="Freeform 8"/>
            <p:cNvSpPr/>
            <p:nvPr/>
          </p:nvSpPr>
          <p:spPr>
            <a:xfrm>
              <a:off x="0" y="0"/>
              <a:ext cx="633503" cy="652485"/>
            </a:xfrm>
            <a:custGeom>
              <a:avLst/>
              <a:gdLst/>
              <a:ahLst/>
              <a:cxnLst/>
              <a:rect l="l" t="t" r="r" b="b"/>
              <a:pathLst>
                <a:path w="633503" h="652485">
                  <a:moveTo>
                    <a:pt x="0" y="0"/>
                  </a:moveTo>
                  <a:lnTo>
                    <a:pt x="633503" y="0"/>
                  </a:lnTo>
                  <a:lnTo>
                    <a:pt x="633503" y="652485"/>
                  </a:lnTo>
                  <a:lnTo>
                    <a:pt x="0" y="6524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9" name="Freeform 9"/>
          <p:cNvSpPr/>
          <p:nvPr/>
        </p:nvSpPr>
        <p:spPr>
          <a:xfrm>
            <a:off x="0" y="2434933"/>
            <a:ext cx="5407449" cy="4455028"/>
          </a:xfrm>
          <a:custGeom>
            <a:avLst/>
            <a:gdLst/>
            <a:ahLst/>
            <a:cxnLst/>
            <a:rect l="l" t="t" r="r" b="b"/>
            <a:pathLst>
              <a:path w="5407449" h="4455028">
                <a:moveTo>
                  <a:pt x="0" y="0"/>
                </a:moveTo>
                <a:lnTo>
                  <a:pt x="5407449" y="0"/>
                </a:lnTo>
                <a:lnTo>
                  <a:pt x="5407449" y="4455028"/>
                </a:lnTo>
                <a:lnTo>
                  <a:pt x="0" y="4455028"/>
                </a:lnTo>
                <a:lnTo>
                  <a:pt x="0" y="0"/>
                </a:lnTo>
                <a:close/>
              </a:path>
            </a:pathLst>
          </a:custGeom>
          <a:blipFill>
            <a:blip r:embed="rId6"/>
            <a:stretch>
              <a:fillRect l="-898" r="-11657"/>
            </a:stretch>
          </a:blipFill>
        </p:spPr>
      </p:sp>
      <p:sp>
        <p:nvSpPr>
          <p:cNvPr id="10" name="TextBox 10"/>
          <p:cNvSpPr txBox="1"/>
          <p:nvPr/>
        </p:nvSpPr>
        <p:spPr>
          <a:xfrm>
            <a:off x="257754" y="7093152"/>
            <a:ext cx="5150919" cy="2519499"/>
          </a:xfrm>
          <a:prstGeom prst="rect">
            <a:avLst/>
          </a:prstGeom>
        </p:spPr>
        <p:txBody>
          <a:bodyPr lIns="0" tIns="0" rIns="0" bIns="0" rtlCol="0" anchor="t">
            <a:spAutoFit/>
          </a:bodyPr>
          <a:lstStyle/>
          <a:p>
            <a:pPr>
              <a:lnSpc>
                <a:spcPts val="2879"/>
              </a:lnSpc>
              <a:spcBef>
                <a:spcPct val="0"/>
              </a:spcBef>
            </a:pPr>
            <a:r>
              <a:rPr lang="en-US" sz="2057">
                <a:solidFill>
                  <a:srgbClr val="FFFFFF"/>
                </a:solidFill>
                <a:latin typeface="DM Sans"/>
              </a:rPr>
              <a:t>5.1  Оюутны дотуур байрны барилга байгууламж нь “Барилга байгууламжийн галын аюулгүй байдал БНБД 21-02-02” болон “Барилга байгууламжийн зураг төсөл зохиох галын аюулгүйн дүрэм БНБД 21-02-02”-ын шаардлагыг хангасан байна.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003B"/>
        </a:solidFill>
        <a:effectLst/>
      </p:bgPr>
    </p:bg>
    <p:spTree>
      <p:nvGrpSpPr>
        <p:cNvPr id="1" name=""/>
        <p:cNvGrpSpPr/>
        <p:nvPr/>
      </p:nvGrpSpPr>
      <p:grpSpPr>
        <a:xfrm>
          <a:off x="0" y="0"/>
          <a:ext cx="0" cy="0"/>
          <a:chOff x="0" y="0"/>
          <a:chExt cx="0" cy="0"/>
        </a:xfrm>
      </p:grpSpPr>
      <p:sp>
        <p:nvSpPr>
          <p:cNvPr id="2" name="Freeform 2"/>
          <p:cNvSpPr/>
          <p:nvPr/>
        </p:nvSpPr>
        <p:spPr>
          <a:xfrm>
            <a:off x="1581128" y="2743809"/>
            <a:ext cx="4603629" cy="3056805"/>
          </a:xfrm>
          <a:custGeom>
            <a:avLst/>
            <a:gdLst/>
            <a:ahLst/>
            <a:cxnLst/>
            <a:rect l="l" t="t" r="r" b="b"/>
            <a:pathLst>
              <a:path w="4603629" h="3056805">
                <a:moveTo>
                  <a:pt x="0" y="0"/>
                </a:moveTo>
                <a:lnTo>
                  <a:pt x="4603629" y="0"/>
                </a:lnTo>
                <a:lnTo>
                  <a:pt x="4603629" y="3056805"/>
                </a:lnTo>
                <a:lnTo>
                  <a:pt x="0" y="3056805"/>
                </a:lnTo>
                <a:lnTo>
                  <a:pt x="0" y="0"/>
                </a:lnTo>
                <a:close/>
              </a:path>
            </a:pathLst>
          </a:custGeom>
          <a:blipFill>
            <a:blip r:embed="rId2"/>
            <a:stretch>
              <a:fillRect b="-8124"/>
            </a:stretch>
          </a:blipFill>
        </p:spPr>
      </p:sp>
      <p:sp>
        <p:nvSpPr>
          <p:cNvPr id="3" name="Freeform 3"/>
          <p:cNvSpPr/>
          <p:nvPr/>
        </p:nvSpPr>
        <p:spPr>
          <a:xfrm>
            <a:off x="6751476" y="2743809"/>
            <a:ext cx="3166690" cy="3056805"/>
          </a:xfrm>
          <a:custGeom>
            <a:avLst/>
            <a:gdLst/>
            <a:ahLst/>
            <a:cxnLst/>
            <a:rect l="l" t="t" r="r" b="b"/>
            <a:pathLst>
              <a:path w="3166690" h="3056805">
                <a:moveTo>
                  <a:pt x="0" y="0"/>
                </a:moveTo>
                <a:lnTo>
                  <a:pt x="3166690" y="0"/>
                </a:lnTo>
                <a:lnTo>
                  <a:pt x="3166690" y="3056805"/>
                </a:lnTo>
                <a:lnTo>
                  <a:pt x="0" y="3056805"/>
                </a:lnTo>
                <a:lnTo>
                  <a:pt x="0" y="0"/>
                </a:lnTo>
                <a:close/>
              </a:path>
            </a:pathLst>
          </a:custGeom>
          <a:blipFill>
            <a:blip r:embed="rId3"/>
            <a:stretch>
              <a:fillRect t="-1797" b="-1797"/>
            </a:stretch>
          </a:blipFill>
        </p:spPr>
      </p:sp>
      <p:sp>
        <p:nvSpPr>
          <p:cNvPr id="4" name="TextBox 4"/>
          <p:cNvSpPr txBox="1"/>
          <p:nvPr/>
        </p:nvSpPr>
        <p:spPr>
          <a:xfrm>
            <a:off x="6609110" y="159703"/>
            <a:ext cx="5069781" cy="1566544"/>
          </a:xfrm>
          <a:prstGeom prst="rect">
            <a:avLst/>
          </a:prstGeom>
        </p:spPr>
        <p:txBody>
          <a:bodyPr lIns="0" tIns="0" rIns="0" bIns="0" rtlCol="0" anchor="t">
            <a:spAutoFit/>
          </a:bodyPr>
          <a:lstStyle/>
          <a:p>
            <a:pPr algn="ctr">
              <a:lnSpc>
                <a:spcPts val="12880"/>
              </a:lnSpc>
            </a:pPr>
            <a:r>
              <a:rPr lang="en-US" sz="9200">
                <a:solidFill>
                  <a:srgbClr val="FFFFFF"/>
                </a:solidFill>
                <a:latin typeface="Canva Sans 1 Bold"/>
              </a:rPr>
              <a:t>Шийдэл</a:t>
            </a:r>
          </a:p>
        </p:txBody>
      </p:sp>
      <p:sp>
        <p:nvSpPr>
          <p:cNvPr id="5" name="Freeform 5"/>
          <p:cNvSpPr/>
          <p:nvPr/>
        </p:nvSpPr>
        <p:spPr>
          <a:xfrm rot="2631113">
            <a:off x="-5268980" y="7412223"/>
            <a:ext cx="11165547" cy="7551970"/>
          </a:xfrm>
          <a:custGeom>
            <a:avLst/>
            <a:gdLst/>
            <a:ahLst/>
            <a:cxnLst/>
            <a:rect l="l" t="t" r="r" b="b"/>
            <a:pathLst>
              <a:path w="11165547" h="7551970">
                <a:moveTo>
                  <a:pt x="0" y="0"/>
                </a:moveTo>
                <a:lnTo>
                  <a:pt x="11165547" y="0"/>
                </a:lnTo>
                <a:lnTo>
                  <a:pt x="11165547" y="7551970"/>
                </a:lnTo>
                <a:lnTo>
                  <a:pt x="0" y="755197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8201070">
            <a:off x="14051127" y="-1161619"/>
            <a:ext cx="7092618" cy="4797189"/>
          </a:xfrm>
          <a:custGeom>
            <a:avLst/>
            <a:gdLst/>
            <a:ahLst/>
            <a:cxnLst/>
            <a:rect l="l" t="t" r="r" b="b"/>
            <a:pathLst>
              <a:path w="7092618" h="4797189">
                <a:moveTo>
                  <a:pt x="0" y="0"/>
                </a:moveTo>
                <a:lnTo>
                  <a:pt x="7092618" y="0"/>
                </a:lnTo>
                <a:lnTo>
                  <a:pt x="7092618" y="4797189"/>
                </a:lnTo>
                <a:lnTo>
                  <a:pt x="0" y="479718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1412925" y="6219840"/>
            <a:ext cx="4771833" cy="2184399"/>
          </a:xfrm>
          <a:prstGeom prst="rect">
            <a:avLst/>
          </a:prstGeom>
        </p:spPr>
        <p:txBody>
          <a:bodyPr lIns="0" tIns="0" rIns="0" bIns="0" rtlCol="0" anchor="t">
            <a:spAutoFit/>
          </a:bodyPr>
          <a:lstStyle/>
          <a:p>
            <a:pPr algn="ctr">
              <a:lnSpc>
                <a:spcPts val="3500"/>
              </a:lnSpc>
            </a:pPr>
            <a:r>
              <a:rPr lang="en-US" sz="2500">
                <a:solidFill>
                  <a:srgbClr val="FFFFFF"/>
                </a:solidFill>
                <a:latin typeface="Canva Sans 1"/>
              </a:rPr>
              <a:t>Тусгай хэрэгцээт хүн явах, зорчиход зориулсан шатны гишгүүр ба зам нь нийтдээ нүх сүвгүй битүү, гадаргуу нь жигд тэгш байх ёстой.</a:t>
            </a:r>
          </a:p>
        </p:txBody>
      </p:sp>
      <p:sp>
        <p:nvSpPr>
          <p:cNvPr id="8" name="TextBox 8"/>
          <p:cNvSpPr txBox="1"/>
          <p:nvPr/>
        </p:nvSpPr>
        <p:spPr>
          <a:xfrm>
            <a:off x="9139238" y="4819967"/>
            <a:ext cx="9525" cy="580390"/>
          </a:xfrm>
          <a:prstGeom prst="rect">
            <a:avLst/>
          </a:prstGeom>
        </p:spPr>
        <p:txBody>
          <a:bodyPr lIns="0" tIns="0" rIns="0" bIns="0" rtlCol="0" anchor="t">
            <a:spAutoFit/>
          </a:bodyPr>
          <a:lstStyle/>
          <a:p>
            <a:pPr algn="ctr">
              <a:lnSpc>
                <a:spcPts val="4759"/>
              </a:lnSpc>
            </a:pPr>
            <a:endParaRPr/>
          </a:p>
        </p:txBody>
      </p:sp>
      <p:sp>
        <p:nvSpPr>
          <p:cNvPr id="9" name="TextBox 9"/>
          <p:cNvSpPr txBox="1"/>
          <p:nvPr/>
        </p:nvSpPr>
        <p:spPr>
          <a:xfrm>
            <a:off x="6297150" y="6229365"/>
            <a:ext cx="3665713" cy="2613025"/>
          </a:xfrm>
          <a:prstGeom prst="rect">
            <a:avLst/>
          </a:prstGeom>
        </p:spPr>
        <p:txBody>
          <a:bodyPr lIns="0" tIns="0" rIns="0" bIns="0" rtlCol="0" anchor="t">
            <a:spAutoFit/>
          </a:bodyPr>
          <a:lstStyle/>
          <a:p>
            <a:pPr algn="ctr">
              <a:lnSpc>
                <a:spcPts val="3499"/>
              </a:lnSpc>
            </a:pPr>
            <a:r>
              <a:rPr lang="en-US" sz="2499">
                <a:solidFill>
                  <a:srgbClr val="FFFFFF"/>
                </a:solidFill>
                <a:latin typeface="Canva Sans 1"/>
              </a:rPr>
              <a:t>Ариун цэврийн өрөөнд тэргэнцэртэй  хүнд зориулсан 1.65 метрээс багагүй нэгээс  доошгүй тасалгааг төлөвлөх ёстой.</a:t>
            </a:r>
          </a:p>
        </p:txBody>
      </p:sp>
      <p:grpSp>
        <p:nvGrpSpPr>
          <p:cNvPr id="10" name="Group 10"/>
          <p:cNvGrpSpPr/>
          <p:nvPr/>
        </p:nvGrpSpPr>
        <p:grpSpPr>
          <a:xfrm>
            <a:off x="581540" y="539337"/>
            <a:ext cx="3903162" cy="489363"/>
            <a:chOff x="0" y="0"/>
            <a:chExt cx="5204217" cy="652485"/>
          </a:xfrm>
        </p:grpSpPr>
        <p:sp>
          <p:nvSpPr>
            <p:cNvPr id="11" name="TextBox 11"/>
            <p:cNvSpPr txBox="1"/>
            <p:nvPr/>
          </p:nvSpPr>
          <p:spPr>
            <a:xfrm>
              <a:off x="877820" y="65000"/>
              <a:ext cx="4326396" cy="484253"/>
            </a:xfrm>
            <a:prstGeom prst="rect">
              <a:avLst/>
            </a:prstGeom>
          </p:spPr>
          <p:txBody>
            <a:bodyPr lIns="0" tIns="0" rIns="0" bIns="0" rtlCol="0" anchor="t">
              <a:spAutoFit/>
            </a:bodyPr>
            <a:lstStyle/>
            <a:p>
              <a:pPr>
                <a:lnSpc>
                  <a:spcPts val="3081"/>
                </a:lnSpc>
                <a:spcBef>
                  <a:spcPct val="0"/>
                </a:spcBef>
              </a:pPr>
              <a:r>
                <a:rPr lang="en-US" sz="2201">
                  <a:solidFill>
                    <a:srgbClr val="F8F8F8"/>
                  </a:solidFill>
                  <a:latin typeface="IBM Plex Sans Bold"/>
                </a:rPr>
                <a:t>INCEPTION</a:t>
              </a:r>
            </a:p>
          </p:txBody>
        </p:sp>
        <p:sp>
          <p:nvSpPr>
            <p:cNvPr id="12" name="Freeform 12"/>
            <p:cNvSpPr/>
            <p:nvPr/>
          </p:nvSpPr>
          <p:spPr>
            <a:xfrm>
              <a:off x="0" y="0"/>
              <a:ext cx="633503" cy="652485"/>
            </a:xfrm>
            <a:custGeom>
              <a:avLst/>
              <a:gdLst/>
              <a:ahLst/>
              <a:cxnLst/>
              <a:rect l="l" t="t" r="r" b="b"/>
              <a:pathLst>
                <a:path w="633503" h="652485">
                  <a:moveTo>
                    <a:pt x="0" y="0"/>
                  </a:moveTo>
                  <a:lnTo>
                    <a:pt x="633503" y="0"/>
                  </a:lnTo>
                  <a:lnTo>
                    <a:pt x="633503" y="652485"/>
                  </a:lnTo>
                  <a:lnTo>
                    <a:pt x="0" y="65248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sp>
        <p:nvSpPr>
          <p:cNvPr id="13" name="Freeform 13"/>
          <p:cNvSpPr/>
          <p:nvPr/>
        </p:nvSpPr>
        <p:spPr>
          <a:xfrm>
            <a:off x="10484885" y="2743809"/>
            <a:ext cx="5061106" cy="3056805"/>
          </a:xfrm>
          <a:custGeom>
            <a:avLst/>
            <a:gdLst/>
            <a:ahLst/>
            <a:cxnLst/>
            <a:rect l="l" t="t" r="r" b="b"/>
            <a:pathLst>
              <a:path w="5061106" h="3056805">
                <a:moveTo>
                  <a:pt x="0" y="0"/>
                </a:moveTo>
                <a:lnTo>
                  <a:pt x="5061107" y="0"/>
                </a:lnTo>
                <a:lnTo>
                  <a:pt x="5061107" y="3056805"/>
                </a:lnTo>
                <a:lnTo>
                  <a:pt x="0" y="3056805"/>
                </a:lnTo>
                <a:lnTo>
                  <a:pt x="0" y="0"/>
                </a:lnTo>
                <a:close/>
              </a:path>
            </a:pathLst>
          </a:custGeom>
          <a:blipFill>
            <a:blip r:embed="rId8"/>
            <a:stretch>
              <a:fillRect t="-29486" r="-4192"/>
            </a:stretch>
          </a:blipFill>
        </p:spPr>
      </p:sp>
      <p:sp>
        <p:nvSpPr>
          <p:cNvPr id="14" name="TextBox 14"/>
          <p:cNvSpPr txBox="1"/>
          <p:nvPr/>
        </p:nvSpPr>
        <p:spPr>
          <a:xfrm>
            <a:off x="10484885" y="6469425"/>
            <a:ext cx="4963279" cy="1934815"/>
          </a:xfrm>
          <a:prstGeom prst="rect">
            <a:avLst/>
          </a:prstGeom>
        </p:spPr>
        <p:txBody>
          <a:bodyPr lIns="0" tIns="0" rIns="0" bIns="0" rtlCol="0" anchor="t">
            <a:spAutoFit/>
          </a:bodyPr>
          <a:lstStyle/>
          <a:p>
            <a:pPr algn="ctr">
              <a:lnSpc>
                <a:spcPts val="3081"/>
              </a:lnSpc>
              <a:spcBef>
                <a:spcPct val="0"/>
              </a:spcBef>
            </a:pPr>
            <a:r>
              <a:rPr lang="en-US" sz="2201">
                <a:solidFill>
                  <a:srgbClr val="FFFFFF"/>
                </a:solidFill>
                <a:latin typeface="IBM Plex Sans Bold"/>
              </a:rPr>
              <a:t>Барилгын талбайн 30% орчмыг хамарсан байх</a:t>
            </a:r>
          </a:p>
          <a:p>
            <a:pPr algn="ctr">
              <a:lnSpc>
                <a:spcPts val="3081"/>
              </a:lnSpc>
              <a:spcBef>
                <a:spcPct val="0"/>
              </a:spcBef>
            </a:pPr>
            <a:r>
              <a:rPr lang="en-US" sz="2201">
                <a:solidFill>
                  <a:srgbClr val="FFFFFF"/>
                </a:solidFill>
                <a:latin typeface="IBM Plex Sans Bold"/>
              </a:rPr>
              <a:t>Цэцэрлэгжүүлэлт явагдсан байх</a:t>
            </a:r>
          </a:p>
          <a:p>
            <a:pPr algn="ctr">
              <a:lnSpc>
                <a:spcPts val="3081"/>
              </a:lnSpc>
              <a:spcBef>
                <a:spcPct val="0"/>
              </a:spcBef>
            </a:pPr>
            <a:r>
              <a:rPr lang="en-US" sz="2201">
                <a:solidFill>
                  <a:srgbClr val="FFFFFF"/>
                </a:solidFill>
                <a:latin typeface="IBM Plex Sans Bold"/>
              </a:rPr>
              <a:t>Саравч (сүүдрэвч)-тай байх</a:t>
            </a:r>
          </a:p>
          <a:p>
            <a:pPr algn="ctr">
              <a:lnSpc>
                <a:spcPts val="3081"/>
              </a:lnSpc>
              <a:spcBef>
                <a:spcPct val="0"/>
              </a:spcBef>
            </a:pPr>
            <a:r>
              <a:rPr lang="en-US" sz="2201">
                <a:solidFill>
                  <a:srgbClr val="FFFFFF"/>
                </a:solidFill>
                <a:latin typeface="IBM Plex Sans Bold"/>
              </a:rPr>
              <a:t>Сандал хангалттай хэмжээнд байх</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1106</Words>
  <Application>Microsoft Office PowerPoint</Application>
  <PresentationFormat>Custom</PresentationFormat>
  <Paragraphs>236</Paragraphs>
  <Slides>29</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29</vt:i4>
      </vt:variant>
    </vt:vector>
  </HeadingPairs>
  <TitlesOfParts>
    <vt:vector size="48" baseType="lpstr">
      <vt:lpstr>Calibri</vt:lpstr>
      <vt:lpstr>Kollektif</vt:lpstr>
      <vt:lpstr>DM Sans</vt:lpstr>
      <vt:lpstr>Inter Ultra-Bold</vt:lpstr>
      <vt:lpstr>HK Grotesk Bold</vt:lpstr>
      <vt:lpstr>Arial</vt:lpstr>
      <vt:lpstr>Roboto Bold</vt:lpstr>
      <vt:lpstr>Now Bold</vt:lpstr>
      <vt:lpstr>Be Vietnam</vt:lpstr>
      <vt:lpstr>Canva Sans 1</vt:lpstr>
      <vt:lpstr>Be Vietnam Ultra-Bold</vt:lpstr>
      <vt:lpstr>Aileron Bold</vt:lpstr>
      <vt:lpstr>Arial Bold</vt:lpstr>
      <vt:lpstr>IBM Plex Sans Bold</vt:lpstr>
      <vt:lpstr>DM Sans Bold</vt:lpstr>
      <vt:lpstr>Canva Sans 1 Bold</vt:lpstr>
      <vt:lpstr>IBM Plex Sans</vt:lpstr>
      <vt:lpstr>Kollektif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subheading</dc:title>
  <dc:creator>Mr.None</dc:creator>
  <cp:lastModifiedBy>Microsoft account</cp:lastModifiedBy>
  <cp:revision>3</cp:revision>
  <dcterms:created xsi:type="dcterms:W3CDTF">2006-08-16T00:00:00Z</dcterms:created>
  <dcterms:modified xsi:type="dcterms:W3CDTF">2023-12-25T10:25:24Z</dcterms:modified>
  <dc:identifier>DAF2L1iKq8o</dc:identifier>
</cp:coreProperties>
</file>